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0"/>
  </p:notesMasterIdLst>
  <p:sldIdLst>
    <p:sldId id="256" r:id="rId2"/>
    <p:sldId id="598" r:id="rId3"/>
    <p:sldId id="263" r:id="rId4"/>
    <p:sldId id="271" r:id="rId5"/>
    <p:sldId id="270" r:id="rId6"/>
    <p:sldId id="267" r:id="rId7"/>
    <p:sldId id="264" r:id="rId8"/>
    <p:sldId id="266" r:id="rId9"/>
    <p:sldId id="279" r:id="rId10"/>
    <p:sldId id="258" r:id="rId11"/>
    <p:sldId id="262" r:id="rId12"/>
    <p:sldId id="604" r:id="rId13"/>
    <p:sldId id="605" r:id="rId14"/>
    <p:sldId id="602" r:id="rId15"/>
    <p:sldId id="599" r:id="rId16"/>
    <p:sldId id="603" r:id="rId17"/>
    <p:sldId id="260" r:id="rId18"/>
    <p:sldId id="273" r:id="rId19"/>
    <p:sldId id="259" r:id="rId20"/>
    <p:sldId id="272" r:id="rId21"/>
    <p:sldId id="277" r:id="rId22"/>
    <p:sldId id="606" r:id="rId23"/>
    <p:sldId id="261" r:id="rId24"/>
    <p:sldId id="268" r:id="rId25"/>
    <p:sldId id="601" r:id="rId26"/>
    <p:sldId id="257" r:id="rId27"/>
    <p:sldId id="278" r:id="rId28"/>
    <p:sldId id="60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7"/>
    <p:restoredTop sz="95788"/>
  </p:normalViewPr>
  <p:slideViewPr>
    <p:cSldViewPr snapToGrid="0" snapToObjects="1">
      <p:cViewPr varScale="1">
        <p:scale>
          <a:sx n="82" d="100"/>
          <a:sy n="82" d="100"/>
        </p:scale>
        <p:origin x="184"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CD2A6-598B-A044-AC10-C69D2F7CBCB4}" type="datetimeFigureOut">
              <a:rPr lang="en-US" smtClean="0"/>
              <a:t>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F8F28-C9A8-404A-A686-48E15E834F89}" type="slidenum">
              <a:rPr lang="en-US" smtClean="0"/>
              <a:t>‹#›</a:t>
            </a:fld>
            <a:endParaRPr lang="en-US"/>
          </a:p>
        </p:txBody>
      </p:sp>
    </p:spTree>
    <p:extLst>
      <p:ext uri="{BB962C8B-B14F-4D97-AF65-F5344CB8AC3E}">
        <p14:creationId xmlns:p14="http://schemas.microsoft.com/office/powerpoint/2010/main" val="3640856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509276-BA13-A54C-BB6A-72F21D61F034}" type="slidenum">
              <a:rPr lang="en-US" smtClean="0"/>
              <a:t>2</a:t>
            </a:fld>
            <a:endParaRPr lang="en-US"/>
          </a:p>
        </p:txBody>
      </p:sp>
    </p:spTree>
    <p:extLst>
      <p:ext uri="{BB962C8B-B14F-4D97-AF65-F5344CB8AC3E}">
        <p14:creationId xmlns:p14="http://schemas.microsoft.com/office/powerpoint/2010/main" val="417698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their most basic level, climate models use equations to represent the processes and interactions that drive the Earth’s climate. These cover the atmosphere, oceans, land and ice-covered regions of the planet. The models are based on the same laws and equations that underpin scientists’ understanding of the physical, chemical and biological mechanisms going on in the Earth system. Scientists translate each of these physical principles into equations that make up line after line of computer code – often running to more than a million lines for a global climate model.”</a:t>
            </a:r>
          </a:p>
          <a:p>
            <a:r>
              <a:rPr lang="en-US" dirty="0"/>
              <a:t>(https://</a:t>
            </a:r>
            <a:r>
              <a:rPr lang="en-US" dirty="0" err="1"/>
              <a:t>www.carbonbrief.org</a:t>
            </a:r>
            <a:r>
              <a:rPr lang="en-US" dirty="0"/>
              <a:t>/</a:t>
            </a:r>
            <a:r>
              <a:rPr lang="en-US" dirty="0" err="1"/>
              <a:t>qa</a:t>
            </a:r>
            <a:r>
              <a:rPr lang="en-US" dirty="0"/>
              <a:t>-how-do-climate-models-work)</a:t>
            </a:r>
          </a:p>
        </p:txBody>
      </p:sp>
      <p:sp>
        <p:nvSpPr>
          <p:cNvPr id="4" name="Slide Number Placeholder 3"/>
          <p:cNvSpPr>
            <a:spLocks noGrp="1"/>
          </p:cNvSpPr>
          <p:nvPr>
            <p:ph type="sldNum" sz="quarter" idx="5"/>
          </p:nvPr>
        </p:nvSpPr>
        <p:spPr/>
        <p:txBody>
          <a:bodyPr/>
          <a:lstStyle/>
          <a:p>
            <a:fld id="{97FF8F28-C9A8-404A-A686-48E15E834F89}" type="slidenum">
              <a:rPr lang="en-US" smtClean="0"/>
              <a:t>3</a:t>
            </a:fld>
            <a:endParaRPr lang="en-US"/>
          </a:p>
        </p:txBody>
      </p:sp>
    </p:spTree>
    <p:extLst>
      <p:ext uri="{BB962C8B-B14F-4D97-AF65-F5344CB8AC3E}">
        <p14:creationId xmlns:p14="http://schemas.microsoft.com/office/powerpoint/2010/main" val="4260115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Expecting grad students to be at a higher level.</a:t>
            </a:r>
          </a:p>
        </p:txBody>
      </p:sp>
      <p:sp>
        <p:nvSpPr>
          <p:cNvPr id="4" name="Slide Number Placeholder 3"/>
          <p:cNvSpPr>
            <a:spLocks noGrp="1"/>
          </p:cNvSpPr>
          <p:nvPr>
            <p:ph type="sldNum" sz="quarter" idx="5"/>
          </p:nvPr>
        </p:nvSpPr>
        <p:spPr/>
        <p:txBody>
          <a:bodyPr/>
          <a:lstStyle/>
          <a:p>
            <a:fld id="{97FF8F28-C9A8-404A-A686-48E15E834F89}" type="slidenum">
              <a:rPr lang="en-US" smtClean="0"/>
              <a:t>13</a:t>
            </a:fld>
            <a:endParaRPr lang="en-US"/>
          </a:p>
        </p:txBody>
      </p:sp>
    </p:spTree>
    <p:extLst>
      <p:ext uri="{BB962C8B-B14F-4D97-AF65-F5344CB8AC3E}">
        <p14:creationId xmlns:p14="http://schemas.microsoft.com/office/powerpoint/2010/main" val="2554964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Won’t just put an equation up and expect you to understand it.</a:t>
            </a:r>
          </a:p>
          <a:p>
            <a:r>
              <a:rPr lang="en-US" dirty="0"/>
              <a:t>Explain which parts are inputs, which are parameters, which are prognostic variables, which are model formulations/parameterizations</a:t>
            </a:r>
          </a:p>
          <a:p>
            <a:r>
              <a:rPr lang="en-US" dirty="0"/>
              <a:t>Will plot functions so you can see what it looks like.</a:t>
            </a:r>
          </a:p>
        </p:txBody>
      </p:sp>
      <p:sp>
        <p:nvSpPr>
          <p:cNvPr id="4" name="Slide Number Placeholder 3"/>
          <p:cNvSpPr>
            <a:spLocks noGrp="1"/>
          </p:cNvSpPr>
          <p:nvPr>
            <p:ph type="sldNum" sz="quarter" idx="5"/>
          </p:nvPr>
        </p:nvSpPr>
        <p:spPr/>
        <p:txBody>
          <a:bodyPr/>
          <a:lstStyle/>
          <a:p>
            <a:fld id="{97FF8F28-C9A8-404A-A686-48E15E834F89}" type="slidenum">
              <a:rPr lang="en-US" smtClean="0"/>
              <a:t>26</a:t>
            </a:fld>
            <a:endParaRPr lang="en-US"/>
          </a:p>
        </p:txBody>
      </p:sp>
    </p:spTree>
    <p:extLst>
      <p:ext uri="{BB962C8B-B14F-4D97-AF65-F5344CB8AC3E}">
        <p14:creationId xmlns:p14="http://schemas.microsoft.com/office/powerpoint/2010/main" val="3614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216313E8-2F43-2747-8752-393D5161555D}" type="datetime1">
              <a:rPr lang="en-US" smtClean="0"/>
              <a:t>8/20/21</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EC09DA21-CDBF-0743-834C-8A2E7181F418}" type="datetime1">
              <a:rPr lang="en-US" smtClean="0"/>
              <a:t>8/20/21</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6ECEFF42-45F9-C24F-8F2B-A5E3A5F2CA9C}" type="datetime1">
              <a:rPr lang="en-US" smtClean="0"/>
              <a:t>8/20/21</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0" y="1"/>
            <a:ext cx="12192000" cy="936421"/>
          </a:xfrm>
          <a:prstGeom prst="rect">
            <a:avLst/>
          </a:prstGeom>
          <a:solidFill>
            <a:srgbClr val="003333"/>
          </a:solidFill>
          <a:ln>
            <a:solidFill>
              <a:srgbClr val="163E49"/>
            </a:solidFill>
          </a:ln>
        </p:spPr>
        <p:txBody>
          <a:bodyPr vert="horz" lIns="91440" tIns="45720" rIns="91440" bIns="45720" rtlCol="0" anchor="ctr">
            <a:normAutofit/>
          </a:bodyPr>
          <a:lstStyle/>
          <a:p>
            <a:r>
              <a:rPr lang="en-GB" dirty="0"/>
              <a:t> Click to edit Master title style</a:t>
            </a:r>
            <a:endParaRPr lang="en-US" dirty="0"/>
          </a:p>
        </p:txBody>
      </p:sp>
    </p:spTree>
    <p:extLst>
      <p:ext uri="{BB962C8B-B14F-4D97-AF65-F5344CB8AC3E}">
        <p14:creationId xmlns:p14="http://schemas.microsoft.com/office/powerpoint/2010/main" val="286116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05A27844-0EAE-2345-9710-12E19D9B720A}" type="datetime1">
              <a:rPr lang="en-US" smtClean="0"/>
              <a:t>8/20/21</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720F52AA-F51E-B94E-BDD4-B17CF19BDB4F}" type="datetime1">
              <a:rPr lang="en-US" smtClean="0"/>
              <a:t>8/20/21</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D2273058-7D4D-E643-A03F-8FFF1484A564}" type="datetime1">
              <a:rPr lang="en-US" smtClean="0"/>
              <a:t>8/20/21</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C2F63DFE-8E27-0E4A-AE2C-506BFBDF5FB1}" type="datetime1">
              <a:rPr lang="en-US" smtClean="0"/>
              <a:t>8/20/21</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CB88235A-92C6-6749-A3FE-37B176DA4470}" type="datetime1">
              <a:rPr lang="en-US" smtClean="0"/>
              <a:t>8/20/21</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295D527B-A98A-7047-B8C9-A316A7068E7B}" type="datetime1">
              <a:rPr lang="en-US" smtClean="0"/>
              <a:t>8/20/21</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6C186E6F-723C-F343-A809-BE26748E1B81}" type="datetime1">
              <a:rPr lang="en-US" smtClean="0"/>
              <a:t>8/20/21</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C833CE27-89C3-9649-AE9E-30C09BAEC49C}" type="datetime1">
              <a:rPr lang="en-US" smtClean="0"/>
              <a:t>8/20/21</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AD4DC9-9C5E-404C-A29C-E687179B217D}" type="datetime1">
              <a:rPr lang="en-US" smtClean="0"/>
              <a:t>8/20/21</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hyperlink" Target="https://macbeanlab.com/" TargetMode="External"/><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arbonbrief.org/qa-how-do-climate-models-wor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jamstec.go.jp/kakushin21/eng/team1.html" TargetMode="External"/><Relationship Id="rId4" Type="http://schemas.openxmlformats.org/officeDocument/2006/relationships/image" Target="../media/image1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1F2A-0A63-DA4D-A795-54F8DB3CE6D3}"/>
              </a:ext>
            </a:extLst>
          </p:cNvPr>
          <p:cNvSpPr>
            <a:spLocks noGrp="1"/>
          </p:cNvSpPr>
          <p:nvPr>
            <p:ph type="ctrTitle"/>
          </p:nvPr>
        </p:nvSpPr>
        <p:spPr>
          <a:xfrm>
            <a:off x="1428941" y="0"/>
            <a:ext cx="9144000" cy="2387600"/>
          </a:xfrm>
        </p:spPr>
        <p:txBody>
          <a:bodyPr>
            <a:normAutofit fontScale="90000"/>
          </a:bodyPr>
          <a:lstStyle/>
          <a:p>
            <a:r>
              <a:rPr lang="en-US" dirty="0"/>
              <a:t>Introduction to G481/581:</a:t>
            </a:r>
            <a:br>
              <a:rPr lang="en-US" dirty="0"/>
            </a:br>
            <a:r>
              <a:rPr lang="en-US" dirty="0"/>
              <a:t>Terrestrial Ecosystem Modeling</a:t>
            </a:r>
          </a:p>
        </p:txBody>
      </p:sp>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2716213"/>
            <a:ext cx="9144000" cy="1655762"/>
          </a:xfrm>
        </p:spPr>
        <p:txBody>
          <a:bodyPr/>
          <a:lstStyle/>
          <a:p>
            <a:r>
              <a:rPr lang="en-US" dirty="0"/>
              <a:t>Instructor: Dr Natasha </a:t>
            </a:r>
            <a:r>
              <a:rPr lang="en-US" dirty="0" err="1"/>
              <a:t>MacBean</a:t>
            </a:r>
            <a:endParaRPr lang="en-US" dirty="0"/>
          </a:p>
        </p:txBody>
      </p:sp>
      <p:sp>
        <p:nvSpPr>
          <p:cNvPr id="4" name="Slide Number Placeholder 3">
            <a:extLst>
              <a:ext uri="{FF2B5EF4-FFF2-40B4-BE49-F238E27FC236}">
                <a16:creationId xmlns:a16="http://schemas.microsoft.com/office/drawing/2014/main" id="{5EE70C34-1EBD-1E41-A493-1E42B9B6F467}"/>
              </a:ext>
            </a:extLst>
          </p:cNvPr>
          <p:cNvSpPr>
            <a:spLocks noGrp="1"/>
          </p:cNvSpPr>
          <p:nvPr>
            <p:ph type="sldNum" sz="quarter" idx="12"/>
          </p:nvPr>
        </p:nvSpPr>
        <p:spPr>
          <a:xfrm>
            <a:off x="8515541" y="6356350"/>
            <a:ext cx="2743200" cy="365125"/>
          </a:xfrm>
        </p:spPr>
        <p:txBody>
          <a:bodyPr/>
          <a:lstStyle/>
          <a:p>
            <a:fld id="{0D3EA2A3-9E4C-0E40-A1FD-275CDDA6F426}" type="slidenum">
              <a:rPr lang="en-US" smtClean="0"/>
              <a:t>1</a:t>
            </a:fld>
            <a:endParaRPr lang="en-US"/>
          </a:p>
        </p:txBody>
      </p:sp>
      <p:pic>
        <p:nvPicPr>
          <p:cNvPr id="6" name="Google Shape;647;p122">
            <a:extLst>
              <a:ext uri="{FF2B5EF4-FFF2-40B4-BE49-F238E27FC236}">
                <a16:creationId xmlns:a16="http://schemas.microsoft.com/office/drawing/2014/main" id="{2A1CB00F-5B44-0B42-B4B4-9AE990D04FD5}"/>
              </a:ext>
            </a:extLst>
          </p:cNvPr>
          <p:cNvPicPr preferRelativeResize="0"/>
          <p:nvPr/>
        </p:nvPicPr>
        <p:blipFill rotWithShape="1">
          <a:blip r:embed="rId2">
            <a:alphaModFix/>
          </a:blip>
          <a:srcRect b="17867"/>
          <a:stretch/>
        </p:blipFill>
        <p:spPr>
          <a:xfrm>
            <a:off x="2138605" y="3531260"/>
            <a:ext cx="7914790" cy="3190215"/>
          </a:xfrm>
          <a:prstGeom prst="rect">
            <a:avLst/>
          </a:prstGeom>
          <a:noFill/>
          <a:ln>
            <a:noFill/>
          </a:ln>
        </p:spPr>
      </p:pic>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27AA-4EEF-304C-A785-241CC9D931F9}"/>
              </a:ext>
            </a:extLst>
          </p:cNvPr>
          <p:cNvSpPr>
            <a:spLocks noGrp="1"/>
          </p:cNvSpPr>
          <p:nvPr>
            <p:ph type="title"/>
          </p:nvPr>
        </p:nvSpPr>
        <p:spPr/>
        <p:txBody>
          <a:bodyPr/>
          <a:lstStyle/>
          <a:p>
            <a:r>
              <a:rPr lang="en-US" dirty="0"/>
              <a:t>Learning Outcomes</a:t>
            </a:r>
          </a:p>
        </p:txBody>
      </p:sp>
      <p:pic>
        <p:nvPicPr>
          <p:cNvPr id="10" name="Picture 9">
            <a:extLst>
              <a:ext uri="{FF2B5EF4-FFF2-40B4-BE49-F238E27FC236}">
                <a16:creationId xmlns:a16="http://schemas.microsoft.com/office/drawing/2014/main" id="{FF625A58-915B-F646-8AFF-34E9B84BA69D}"/>
              </a:ext>
            </a:extLst>
          </p:cNvPr>
          <p:cNvPicPr>
            <a:picLocks noChangeAspect="1"/>
          </p:cNvPicPr>
          <p:nvPr/>
        </p:nvPicPr>
        <p:blipFill>
          <a:blip r:embed="rId2"/>
          <a:stretch>
            <a:fillRect/>
          </a:stretch>
        </p:blipFill>
        <p:spPr>
          <a:xfrm>
            <a:off x="2452436" y="1559202"/>
            <a:ext cx="6507233" cy="2922410"/>
          </a:xfrm>
          <a:prstGeom prst="rect">
            <a:avLst/>
          </a:prstGeom>
        </p:spPr>
      </p:pic>
      <p:pic>
        <p:nvPicPr>
          <p:cNvPr id="12" name="Picture 11">
            <a:extLst>
              <a:ext uri="{FF2B5EF4-FFF2-40B4-BE49-F238E27FC236}">
                <a16:creationId xmlns:a16="http://schemas.microsoft.com/office/drawing/2014/main" id="{BA21BCC9-287A-F642-90BB-9FB52D9661D5}"/>
              </a:ext>
            </a:extLst>
          </p:cNvPr>
          <p:cNvPicPr>
            <a:picLocks noChangeAspect="1"/>
          </p:cNvPicPr>
          <p:nvPr/>
        </p:nvPicPr>
        <p:blipFill>
          <a:blip r:embed="rId3"/>
          <a:stretch>
            <a:fillRect/>
          </a:stretch>
        </p:blipFill>
        <p:spPr>
          <a:xfrm>
            <a:off x="2452436" y="4481612"/>
            <a:ext cx="6311900" cy="2120900"/>
          </a:xfrm>
          <a:prstGeom prst="rect">
            <a:avLst/>
          </a:prstGeom>
        </p:spPr>
      </p:pic>
      <p:sp>
        <p:nvSpPr>
          <p:cNvPr id="3" name="Slide Number Placeholder 2">
            <a:extLst>
              <a:ext uri="{FF2B5EF4-FFF2-40B4-BE49-F238E27FC236}">
                <a16:creationId xmlns:a16="http://schemas.microsoft.com/office/drawing/2014/main" id="{4D74D6A4-3E4A-1A43-B6C1-AB6AA712489B}"/>
              </a:ext>
            </a:extLst>
          </p:cNvPr>
          <p:cNvSpPr>
            <a:spLocks noGrp="1"/>
          </p:cNvSpPr>
          <p:nvPr>
            <p:ph type="sldNum" sz="quarter" idx="12"/>
          </p:nvPr>
        </p:nvSpPr>
        <p:spPr/>
        <p:txBody>
          <a:bodyPr/>
          <a:lstStyle/>
          <a:p>
            <a:fld id="{0D3EA2A3-9E4C-0E40-A1FD-275CDDA6F426}" type="slidenum">
              <a:rPr lang="en-US" smtClean="0"/>
              <a:t>10</a:t>
            </a:fld>
            <a:endParaRPr lang="en-US"/>
          </a:p>
        </p:txBody>
      </p:sp>
    </p:spTree>
    <p:extLst>
      <p:ext uri="{BB962C8B-B14F-4D97-AF65-F5344CB8AC3E}">
        <p14:creationId xmlns:p14="http://schemas.microsoft.com/office/powerpoint/2010/main" val="105725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1" y="118545"/>
            <a:ext cx="10515600" cy="1325563"/>
          </a:xfrm>
        </p:spPr>
        <p:txBody>
          <a:bodyPr/>
          <a:lstStyle/>
          <a:p>
            <a:r>
              <a:rPr lang="en-US" dirty="0"/>
              <a:t>Course format – 1</a:t>
            </a:r>
            <a:r>
              <a:rPr lang="en-US" baseline="30000" dirty="0"/>
              <a:t>st</a:t>
            </a:r>
            <a:r>
              <a:rPr lang="en-US" dirty="0"/>
              <a:t> part</a:t>
            </a:r>
          </a:p>
        </p:txBody>
      </p:sp>
      <p:sp>
        <p:nvSpPr>
          <p:cNvPr id="3" name="Slide Number Placeholder 2">
            <a:extLst>
              <a:ext uri="{FF2B5EF4-FFF2-40B4-BE49-F238E27FC236}">
                <a16:creationId xmlns:a16="http://schemas.microsoft.com/office/drawing/2014/main" id="{4AC06AFF-949E-8244-94FF-C0FCD4ADE6FD}"/>
              </a:ext>
            </a:extLst>
          </p:cNvPr>
          <p:cNvSpPr>
            <a:spLocks noGrp="1"/>
          </p:cNvSpPr>
          <p:nvPr>
            <p:ph type="sldNum" sz="quarter" idx="12"/>
          </p:nvPr>
        </p:nvSpPr>
        <p:spPr/>
        <p:txBody>
          <a:bodyPr/>
          <a:lstStyle/>
          <a:p>
            <a:fld id="{0D3EA2A3-9E4C-0E40-A1FD-275CDDA6F426}" type="slidenum">
              <a:rPr lang="en-US" smtClean="0"/>
              <a:t>11</a:t>
            </a:fld>
            <a:endParaRPr lang="en-US"/>
          </a:p>
        </p:txBody>
      </p:sp>
      <p:pic>
        <p:nvPicPr>
          <p:cNvPr id="8" name="Picture 7" descr="Text, letter&#10;&#10;Description automatically generated">
            <a:extLst>
              <a:ext uri="{FF2B5EF4-FFF2-40B4-BE49-F238E27FC236}">
                <a16:creationId xmlns:a16="http://schemas.microsoft.com/office/drawing/2014/main" id="{1ECF7DCC-911F-9F48-BC78-9CBC93C53E0E}"/>
              </a:ext>
            </a:extLst>
          </p:cNvPr>
          <p:cNvPicPr>
            <a:picLocks noChangeAspect="1"/>
          </p:cNvPicPr>
          <p:nvPr/>
        </p:nvPicPr>
        <p:blipFill>
          <a:blip r:embed="rId2"/>
          <a:stretch>
            <a:fillRect/>
          </a:stretch>
        </p:blipFill>
        <p:spPr>
          <a:xfrm>
            <a:off x="1536700" y="1444108"/>
            <a:ext cx="9118600" cy="4927600"/>
          </a:xfrm>
          <a:prstGeom prst="rect">
            <a:avLst/>
          </a:prstGeom>
        </p:spPr>
      </p:pic>
    </p:spTree>
    <p:extLst>
      <p:ext uri="{BB962C8B-B14F-4D97-AF65-F5344CB8AC3E}">
        <p14:creationId xmlns:p14="http://schemas.microsoft.com/office/powerpoint/2010/main" val="327681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1" y="118545"/>
            <a:ext cx="10515600" cy="1325563"/>
          </a:xfrm>
        </p:spPr>
        <p:txBody>
          <a:bodyPr/>
          <a:lstStyle/>
          <a:p>
            <a:r>
              <a:rPr lang="en-US" dirty="0"/>
              <a:t>Introductory paper discussion</a:t>
            </a:r>
          </a:p>
        </p:txBody>
      </p:sp>
      <p:sp>
        <p:nvSpPr>
          <p:cNvPr id="3" name="Slide Number Placeholder 2">
            <a:extLst>
              <a:ext uri="{FF2B5EF4-FFF2-40B4-BE49-F238E27FC236}">
                <a16:creationId xmlns:a16="http://schemas.microsoft.com/office/drawing/2014/main" id="{4AC06AFF-949E-8244-94FF-C0FCD4ADE6FD}"/>
              </a:ext>
            </a:extLst>
          </p:cNvPr>
          <p:cNvSpPr>
            <a:spLocks noGrp="1"/>
          </p:cNvSpPr>
          <p:nvPr>
            <p:ph type="sldNum" sz="quarter" idx="12"/>
          </p:nvPr>
        </p:nvSpPr>
        <p:spPr/>
        <p:txBody>
          <a:bodyPr/>
          <a:lstStyle/>
          <a:p>
            <a:fld id="{0D3EA2A3-9E4C-0E40-A1FD-275CDDA6F426}" type="slidenum">
              <a:rPr lang="en-US" smtClean="0"/>
              <a:t>12</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9460C29-36DF-934F-A76C-BE8D3FBEDDB0}"/>
              </a:ext>
            </a:extLst>
          </p:cNvPr>
          <p:cNvPicPr>
            <a:picLocks noChangeAspect="1"/>
          </p:cNvPicPr>
          <p:nvPr/>
        </p:nvPicPr>
        <p:blipFill rotWithShape="1">
          <a:blip r:embed="rId2"/>
          <a:srcRect t="8844"/>
          <a:stretch/>
        </p:blipFill>
        <p:spPr>
          <a:xfrm>
            <a:off x="0" y="1397614"/>
            <a:ext cx="8173851" cy="159927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AF912ADA-E2A4-CF4D-8B60-767EDB2E3591}"/>
              </a:ext>
            </a:extLst>
          </p:cNvPr>
          <p:cNvPicPr>
            <a:picLocks noChangeAspect="1"/>
          </p:cNvPicPr>
          <p:nvPr/>
        </p:nvPicPr>
        <p:blipFill>
          <a:blip r:embed="rId3"/>
          <a:stretch>
            <a:fillRect/>
          </a:stretch>
        </p:blipFill>
        <p:spPr>
          <a:xfrm>
            <a:off x="2108867" y="2644996"/>
            <a:ext cx="7666893" cy="1853641"/>
          </a:xfrm>
          <a:prstGeom prst="rect">
            <a:avLst/>
          </a:prstGeom>
        </p:spPr>
      </p:pic>
      <p:pic>
        <p:nvPicPr>
          <p:cNvPr id="10" name="Picture 9" descr="Text&#10;&#10;Description automatically generated">
            <a:extLst>
              <a:ext uri="{FF2B5EF4-FFF2-40B4-BE49-F238E27FC236}">
                <a16:creationId xmlns:a16="http://schemas.microsoft.com/office/drawing/2014/main" id="{A32924B1-12F3-D747-BD0F-A5D44AB04909}"/>
              </a:ext>
            </a:extLst>
          </p:cNvPr>
          <p:cNvPicPr>
            <a:picLocks noChangeAspect="1"/>
          </p:cNvPicPr>
          <p:nvPr/>
        </p:nvPicPr>
        <p:blipFill>
          <a:blip r:embed="rId4"/>
          <a:stretch>
            <a:fillRect/>
          </a:stretch>
        </p:blipFill>
        <p:spPr>
          <a:xfrm>
            <a:off x="5549442" y="3783628"/>
            <a:ext cx="6642558" cy="1542625"/>
          </a:xfrm>
          <a:prstGeom prst="rect">
            <a:avLst/>
          </a:prstGeom>
        </p:spPr>
      </p:pic>
    </p:spTree>
    <p:extLst>
      <p:ext uri="{BB962C8B-B14F-4D97-AF65-F5344CB8AC3E}">
        <p14:creationId xmlns:p14="http://schemas.microsoft.com/office/powerpoint/2010/main" val="2499532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1" y="118545"/>
            <a:ext cx="10515600" cy="1325563"/>
          </a:xfrm>
        </p:spPr>
        <p:txBody>
          <a:bodyPr/>
          <a:lstStyle/>
          <a:p>
            <a:r>
              <a:rPr lang="en-US" dirty="0"/>
              <a:t>Introductory paper discussion</a:t>
            </a:r>
          </a:p>
        </p:txBody>
      </p:sp>
      <p:sp>
        <p:nvSpPr>
          <p:cNvPr id="3" name="Slide Number Placeholder 2">
            <a:extLst>
              <a:ext uri="{FF2B5EF4-FFF2-40B4-BE49-F238E27FC236}">
                <a16:creationId xmlns:a16="http://schemas.microsoft.com/office/drawing/2014/main" id="{4AC06AFF-949E-8244-94FF-C0FCD4ADE6FD}"/>
              </a:ext>
            </a:extLst>
          </p:cNvPr>
          <p:cNvSpPr>
            <a:spLocks noGrp="1"/>
          </p:cNvSpPr>
          <p:nvPr>
            <p:ph type="sldNum" sz="quarter" idx="12"/>
          </p:nvPr>
        </p:nvSpPr>
        <p:spPr/>
        <p:txBody>
          <a:bodyPr/>
          <a:lstStyle/>
          <a:p>
            <a:fld id="{0D3EA2A3-9E4C-0E40-A1FD-275CDDA6F426}" type="slidenum">
              <a:rPr lang="en-US" smtClean="0"/>
              <a:t>13</a:t>
            </a:fld>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F9460C29-36DF-934F-A76C-BE8D3FBEDDB0}"/>
              </a:ext>
            </a:extLst>
          </p:cNvPr>
          <p:cNvPicPr>
            <a:picLocks noChangeAspect="1"/>
          </p:cNvPicPr>
          <p:nvPr/>
        </p:nvPicPr>
        <p:blipFill rotWithShape="1">
          <a:blip r:embed="rId3"/>
          <a:srcRect t="8844"/>
          <a:stretch/>
        </p:blipFill>
        <p:spPr>
          <a:xfrm>
            <a:off x="0" y="1397614"/>
            <a:ext cx="8173851" cy="159927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AF912ADA-E2A4-CF4D-8B60-767EDB2E3591}"/>
              </a:ext>
            </a:extLst>
          </p:cNvPr>
          <p:cNvPicPr>
            <a:picLocks noChangeAspect="1"/>
          </p:cNvPicPr>
          <p:nvPr/>
        </p:nvPicPr>
        <p:blipFill>
          <a:blip r:embed="rId4"/>
          <a:stretch>
            <a:fillRect/>
          </a:stretch>
        </p:blipFill>
        <p:spPr>
          <a:xfrm>
            <a:off x="2108867" y="2644996"/>
            <a:ext cx="7666893" cy="1853641"/>
          </a:xfrm>
          <a:prstGeom prst="rect">
            <a:avLst/>
          </a:prstGeom>
        </p:spPr>
      </p:pic>
      <p:pic>
        <p:nvPicPr>
          <p:cNvPr id="10" name="Picture 9" descr="Text&#10;&#10;Description automatically generated">
            <a:extLst>
              <a:ext uri="{FF2B5EF4-FFF2-40B4-BE49-F238E27FC236}">
                <a16:creationId xmlns:a16="http://schemas.microsoft.com/office/drawing/2014/main" id="{A32924B1-12F3-D747-BD0F-A5D44AB04909}"/>
              </a:ext>
            </a:extLst>
          </p:cNvPr>
          <p:cNvPicPr>
            <a:picLocks noChangeAspect="1"/>
          </p:cNvPicPr>
          <p:nvPr/>
        </p:nvPicPr>
        <p:blipFill>
          <a:blip r:embed="rId5"/>
          <a:stretch>
            <a:fillRect/>
          </a:stretch>
        </p:blipFill>
        <p:spPr>
          <a:xfrm>
            <a:off x="5549442" y="3783628"/>
            <a:ext cx="6642558" cy="1542625"/>
          </a:xfrm>
          <a:prstGeom prst="rect">
            <a:avLst/>
          </a:prstGeom>
        </p:spPr>
      </p:pic>
      <p:sp>
        <p:nvSpPr>
          <p:cNvPr id="8" name="Rectangle 7">
            <a:extLst>
              <a:ext uri="{FF2B5EF4-FFF2-40B4-BE49-F238E27FC236}">
                <a16:creationId xmlns:a16="http://schemas.microsoft.com/office/drawing/2014/main" id="{E3F8CE4B-99D1-034F-BE20-F2EA4C3E63F2}"/>
              </a:ext>
            </a:extLst>
          </p:cNvPr>
          <p:cNvSpPr/>
          <p:nvPr/>
        </p:nvSpPr>
        <p:spPr>
          <a:xfrm>
            <a:off x="0" y="1263316"/>
            <a:ext cx="12192000" cy="437395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0E5684D8-A9FB-7642-BE9C-F79E62B0B88A}"/>
              </a:ext>
            </a:extLst>
          </p:cNvPr>
          <p:cNvPicPr>
            <a:picLocks noChangeAspect="1"/>
          </p:cNvPicPr>
          <p:nvPr/>
        </p:nvPicPr>
        <p:blipFill>
          <a:blip r:embed="rId6"/>
          <a:stretch>
            <a:fillRect/>
          </a:stretch>
        </p:blipFill>
        <p:spPr>
          <a:xfrm>
            <a:off x="1862746" y="20459"/>
            <a:ext cx="7329956" cy="6837541"/>
          </a:xfrm>
          <a:prstGeom prst="rect">
            <a:avLst/>
          </a:prstGeom>
        </p:spPr>
      </p:pic>
    </p:spTree>
    <p:extLst>
      <p:ext uri="{BB962C8B-B14F-4D97-AF65-F5344CB8AC3E}">
        <p14:creationId xmlns:p14="http://schemas.microsoft.com/office/powerpoint/2010/main" val="2268282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1" y="118545"/>
            <a:ext cx="10515600" cy="1325563"/>
          </a:xfrm>
        </p:spPr>
        <p:txBody>
          <a:bodyPr/>
          <a:lstStyle/>
          <a:p>
            <a:r>
              <a:rPr lang="en-US" dirty="0"/>
              <a:t>Course format – 2</a:t>
            </a:r>
            <a:r>
              <a:rPr lang="en-US" baseline="30000" dirty="0"/>
              <a:t>nd</a:t>
            </a:r>
            <a:r>
              <a:rPr lang="en-US" dirty="0"/>
              <a:t> part</a:t>
            </a:r>
          </a:p>
        </p:txBody>
      </p:sp>
      <p:sp>
        <p:nvSpPr>
          <p:cNvPr id="3" name="Slide Number Placeholder 2">
            <a:extLst>
              <a:ext uri="{FF2B5EF4-FFF2-40B4-BE49-F238E27FC236}">
                <a16:creationId xmlns:a16="http://schemas.microsoft.com/office/drawing/2014/main" id="{4AC06AFF-949E-8244-94FF-C0FCD4ADE6FD}"/>
              </a:ext>
            </a:extLst>
          </p:cNvPr>
          <p:cNvSpPr>
            <a:spLocks noGrp="1"/>
          </p:cNvSpPr>
          <p:nvPr>
            <p:ph type="sldNum" sz="quarter" idx="12"/>
          </p:nvPr>
        </p:nvSpPr>
        <p:spPr/>
        <p:txBody>
          <a:bodyPr/>
          <a:lstStyle/>
          <a:p>
            <a:fld id="{0D3EA2A3-9E4C-0E40-A1FD-275CDDA6F426}" type="slidenum">
              <a:rPr lang="en-US" smtClean="0"/>
              <a:t>14</a:t>
            </a:fld>
            <a:endParaRPr lang="en-US"/>
          </a:p>
        </p:txBody>
      </p:sp>
      <p:pic>
        <p:nvPicPr>
          <p:cNvPr id="5" name="Picture 4" descr="Text&#10;&#10;Description automatically generated">
            <a:extLst>
              <a:ext uri="{FF2B5EF4-FFF2-40B4-BE49-F238E27FC236}">
                <a16:creationId xmlns:a16="http://schemas.microsoft.com/office/drawing/2014/main" id="{BE915A0B-877C-F845-8EB8-7B5E576F1454}"/>
              </a:ext>
            </a:extLst>
          </p:cNvPr>
          <p:cNvPicPr>
            <a:picLocks noChangeAspect="1"/>
          </p:cNvPicPr>
          <p:nvPr/>
        </p:nvPicPr>
        <p:blipFill>
          <a:blip r:embed="rId2"/>
          <a:stretch>
            <a:fillRect/>
          </a:stretch>
        </p:blipFill>
        <p:spPr>
          <a:xfrm>
            <a:off x="1224483" y="1971839"/>
            <a:ext cx="9636158" cy="1615230"/>
          </a:xfrm>
          <a:prstGeom prst="rect">
            <a:avLst/>
          </a:prstGeom>
        </p:spPr>
      </p:pic>
      <p:sp>
        <p:nvSpPr>
          <p:cNvPr id="6" name="TextBox 5">
            <a:extLst>
              <a:ext uri="{FF2B5EF4-FFF2-40B4-BE49-F238E27FC236}">
                <a16:creationId xmlns:a16="http://schemas.microsoft.com/office/drawing/2014/main" id="{33D0C010-1F8C-754F-B39F-5D8A1E5C9706}"/>
              </a:ext>
            </a:extLst>
          </p:cNvPr>
          <p:cNvSpPr txBox="1"/>
          <p:nvPr/>
        </p:nvSpPr>
        <p:spPr>
          <a:xfrm>
            <a:off x="2231756" y="4432515"/>
            <a:ext cx="7563173" cy="1077218"/>
          </a:xfrm>
          <a:prstGeom prst="rect">
            <a:avLst/>
          </a:prstGeom>
          <a:noFill/>
        </p:spPr>
        <p:txBody>
          <a:bodyPr wrap="square" rtlCol="0">
            <a:spAutoFit/>
          </a:bodyPr>
          <a:lstStyle/>
          <a:p>
            <a:pPr marL="457200" indent="-457200" algn="ctr">
              <a:buFont typeface="Wingdings" pitchFamily="2" charset="2"/>
              <a:buChar char="Ø"/>
            </a:pPr>
            <a:r>
              <a:rPr lang="en-US" sz="3200" i="1" dirty="0">
                <a:solidFill>
                  <a:srgbClr val="C00000"/>
                </a:solidFill>
              </a:rPr>
              <a:t>Who has access to a laptop that they can bring to class?</a:t>
            </a:r>
          </a:p>
        </p:txBody>
      </p:sp>
    </p:spTree>
    <p:extLst>
      <p:ext uri="{BB962C8B-B14F-4D97-AF65-F5344CB8AC3E}">
        <p14:creationId xmlns:p14="http://schemas.microsoft.com/office/powerpoint/2010/main" val="1896807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49C6-F9A2-DE44-8E83-7089F401DC81}"/>
              </a:ext>
            </a:extLst>
          </p:cNvPr>
          <p:cNvSpPr>
            <a:spLocks noGrp="1"/>
          </p:cNvSpPr>
          <p:nvPr>
            <p:ph type="title"/>
          </p:nvPr>
        </p:nvSpPr>
        <p:spPr/>
        <p:txBody>
          <a:bodyPr/>
          <a:lstStyle/>
          <a:p>
            <a:r>
              <a:rPr lang="en-US" dirty="0"/>
              <a:t>In-class exercises</a:t>
            </a:r>
          </a:p>
        </p:txBody>
      </p:sp>
      <p:sp>
        <p:nvSpPr>
          <p:cNvPr id="3" name="Content Placeholder 2">
            <a:extLst>
              <a:ext uri="{FF2B5EF4-FFF2-40B4-BE49-F238E27FC236}">
                <a16:creationId xmlns:a16="http://schemas.microsoft.com/office/drawing/2014/main" id="{5AE42957-4031-7342-9793-491AE8514AFD}"/>
              </a:ext>
            </a:extLst>
          </p:cNvPr>
          <p:cNvSpPr>
            <a:spLocks noGrp="1"/>
          </p:cNvSpPr>
          <p:nvPr>
            <p:ph idx="1"/>
          </p:nvPr>
        </p:nvSpPr>
        <p:spPr/>
        <p:txBody>
          <a:bodyPr/>
          <a:lstStyle/>
          <a:p>
            <a:r>
              <a:rPr lang="en-US" dirty="0"/>
              <a:t>Building a simple carbon and hydrology model</a:t>
            </a:r>
          </a:p>
          <a:p>
            <a:r>
              <a:rPr lang="en-US" dirty="0"/>
              <a:t>Model inputs and outputs</a:t>
            </a:r>
          </a:p>
          <a:p>
            <a:r>
              <a:rPr lang="en-US" dirty="0"/>
              <a:t>Sensitivity tests</a:t>
            </a:r>
          </a:p>
          <a:p>
            <a:r>
              <a:rPr lang="en-US" dirty="0"/>
              <a:t>Model evaluation</a:t>
            </a:r>
          </a:p>
          <a:p>
            <a:r>
              <a:rPr lang="en-US" dirty="0"/>
              <a:t>In python and </a:t>
            </a:r>
            <a:r>
              <a:rPr lang="en-US" dirty="0" err="1"/>
              <a:t>jupyter</a:t>
            </a:r>
            <a:r>
              <a:rPr lang="en-US" dirty="0"/>
              <a:t> notebooks (but don’t need to know programming)</a:t>
            </a:r>
          </a:p>
          <a:p>
            <a:r>
              <a:rPr lang="en-US" dirty="0"/>
              <a:t>Comprehension questions at the end of each exercise</a:t>
            </a:r>
          </a:p>
        </p:txBody>
      </p:sp>
      <p:sp>
        <p:nvSpPr>
          <p:cNvPr id="4" name="Slide Number Placeholder 3">
            <a:extLst>
              <a:ext uri="{FF2B5EF4-FFF2-40B4-BE49-F238E27FC236}">
                <a16:creationId xmlns:a16="http://schemas.microsoft.com/office/drawing/2014/main" id="{8B330879-93F3-F749-A7BD-2066DDB6D65A}"/>
              </a:ext>
            </a:extLst>
          </p:cNvPr>
          <p:cNvSpPr>
            <a:spLocks noGrp="1"/>
          </p:cNvSpPr>
          <p:nvPr>
            <p:ph type="sldNum" sz="quarter" idx="12"/>
          </p:nvPr>
        </p:nvSpPr>
        <p:spPr/>
        <p:txBody>
          <a:bodyPr/>
          <a:lstStyle/>
          <a:p>
            <a:fld id="{0D3EA2A3-9E4C-0E40-A1FD-275CDDA6F426}" type="slidenum">
              <a:rPr lang="en-US" smtClean="0"/>
              <a:t>15</a:t>
            </a:fld>
            <a:endParaRPr lang="en-US"/>
          </a:p>
        </p:txBody>
      </p:sp>
    </p:spTree>
    <p:extLst>
      <p:ext uri="{BB962C8B-B14F-4D97-AF65-F5344CB8AC3E}">
        <p14:creationId xmlns:p14="http://schemas.microsoft.com/office/powerpoint/2010/main" val="1380657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1" y="118545"/>
            <a:ext cx="10515600" cy="1325563"/>
          </a:xfrm>
        </p:spPr>
        <p:txBody>
          <a:bodyPr/>
          <a:lstStyle/>
          <a:p>
            <a:r>
              <a:rPr lang="en-US" dirty="0"/>
              <a:t>Course format – 3</a:t>
            </a:r>
            <a:r>
              <a:rPr lang="en-US" baseline="30000" dirty="0"/>
              <a:t>rd</a:t>
            </a:r>
            <a:r>
              <a:rPr lang="en-US" dirty="0"/>
              <a:t> part</a:t>
            </a:r>
          </a:p>
        </p:txBody>
      </p:sp>
      <p:sp>
        <p:nvSpPr>
          <p:cNvPr id="3" name="Slide Number Placeholder 2">
            <a:extLst>
              <a:ext uri="{FF2B5EF4-FFF2-40B4-BE49-F238E27FC236}">
                <a16:creationId xmlns:a16="http://schemas.microsoft.com/office/drawing/2014/main" id="{4AC06AFF-949E-8244-94FF-C0FCD4ADE6FD}"/>
              </a:ext>
            </a:extLst>
          </p:cNvPr>
          <p:cNvSpPr>
            <a:spLocks noGrp="1"/>
          </p:cNvSpPr>
          <p:nvPr>
            <p:ph type="sldNum" sz="quarter" idx="12"/>
          </p:nvPr>
        </p:nvSpPr>
        <p:spPr/>
        <p:txBody>
          <a:bodyPr/>
          <a:lstStyle/>
          <a:p>
            <a:fld id="{0D3EA2A3-9E4C-0E40-A1FD-275CDDA6F426}" type="slidenum">
              <a:rPr lang="en-US" smtClean="0"/>
              <a:t>16</a:t>
            </a:fld>
            <a:endParaRPr lang="en-US"/>
          </a:p>
        </p:txBody>
      </p:sp>
      <p:pic>
        <p:nvPicPr>
          <p:cNvPr id="5" name="Picture 4" descr="A picture containing text, newspaper, screenshot, document&#10;&#10;Description automatically generated">
            <a:extLst>
              <a:ext uri="{FF2B5EF4-FFF2-40B4-BE49-F238E27FC236}">
                <a16:creationId xmlns:a16="http://schemas.microsoft.com/office/drawing/2014/main" id="{DE4A96CF-86A6-FD48-BF82-8A8CE35EA736}"/>
              </a:ext>
            </a:extLst>
          </p:cNvPr>
          <p:cNvPicPr>
            <a:picLocks noChangeAspect="1"/>
          </p:cNvPicPr>
          <p:nvPr/>
        </p:nvPicPr>
        <p:blipFill>
          <a:blip r:embed="rId2"/>
          <a:stretch>
            <a:fillRect/>
          </a:stretch>
        </p:blipFill>
        <p:spPr>
          <a:xfrm>
            <a:off x="1547462" y="1331455"/>
            <a:ext cx="8730326" cy="4836870"/>
          </a:xfrm>
          <a:prstGeom prst="rect">
            <a:avLst/>
          </a:prstGeom>
        </p:spPr>
      </p:pic>
    </p:spTree>
    <p:extLst>
      <p:ext uri="{BB962C8B-B14F-4D97-AF65-F5344CB8AC3E}">
        <p14:creationId xmlns:p14="http://schemas.microsoft.com/office/powerpoint/2010/main" val="359561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A5EF-A5DB-164C-A7C4-2A9828F4A829}"/>
              </a:ext>
            </a:extLst>
          </p:cNvPr>
          <p:cNvSpPr>
            <a:spLocks noGrp="1"/>
          </p:cNvSpPr>
          <p:nvPr>
            <p:ph type="title"/>
          </p:nvPr>
        </p:nvSpPr>
        <p:spPr>
          <a:xfrm>
            <a:off x="246580" y="-3568"/>
            <a:ext cx="10515600" cy="1325563"/>
          </a:xfrm>
        </p:spPr>
        <p:txBody>
          <a:bodyPr/>
          <a:lstStyle/>
          <a:p>
            <a:r>
              <a:rPr lang="en-US" dirty="0"/>
              <a:t>Class Project</a:t>
            </a:r>
          </a:p>
        </p:txBody>
      </p:sp>
      <p:sp>
        <p:nvSpPr>
          <p:cNvPr id="3" name="Content Placeholder 2">
            <a:extLst>
              <a:ext uri="{FF2B5EF4-FFF2-40B4-BE49-F238E27FC236}">
                <a16:creationId xmlns:a16="http://schemas.microsoft.com/office/drawing/2014/main" id="{57BC7508-9FEE-0441-821B-5D2E60F733A3}"/>
              </a:ext>
            </a:extLst>
          </p:cNvPr>
          <p:cNvSpPr>
            <a:spLocks noGrp="1"/>
          </p:cNvSpPr>
          <p:nvPr>
            <p:ph idx="1"/>
          </p:nvPr>
        </p:nvSpPr>
        <p:spPr>
          <a:xfrm>
            <a:off x="612596" y="1075416"/>
            <a:ext cx="10966807" cy="5890463"/>
          </a:xfrm>
        </p:spPr>
        <p:txBody>
          <a:bodyPr>
            <a:normAutofit fontScale="85000" lnSpcReduction="20000"/>
          </a:bodyPr>
          <a:lstStyle/>
          <a:p>
            <a:pPr>
              <a:spcBef>
                <a:spcPts val="600"/>
              </a:spcBef>
              <a:spcAft>
                <a:spcPts val="600"/>
              </a:spcAft>
            </a:pPr>
            <a:r>
              <a:rPr lang="en-US" dirty="0"/>
              <a:t>Put together a </a:t>
            </a:r>
            <a:r>
              <a:rPr lang="en-US" dirty="0" err="1"/>
              <a:t>powerpoint</a:t>
            </a:r>
            <a:r>
              <a:rPr lang="en-US" dirty="0"/>
              <a:t> presentation (~30 minutes) focusing in detail on a specific aspect of TEMs </a:t>
            </a:r>
            <a:r>
              <a:rPr lang="en-US" dirty="0">
                <a:sym typeface="Wingdings" pitchFamily="2" charset="2"/>
              </a:rPr>
              <a:t> you will present this to the rest of the class.</a:t>
            </a:r>
            <a:endParaRPr lang="en-US" dirty="0"/>
          </a:p>
          <a:p>
            <a:pPr>
              <a:spcBef>
                <a:spcPts val="600"/>
              </a:spcBef>
              <a:spcAft>
                <a:spcPts val="600"/>
              </a:spcAft>
            </a:pPr>
            <a:r>
              <a:rPr lang="en-US" dirty="0"/>
              <a:t>Plus a 2-3 page literature review covering the material you cover in your presentation.</a:t>
            </a:r>
          </a:p>
          <a:p>
            <a:pPr>
              <a:spcBef>
                <a:spcPts val="600"/>
              </a:spcBef>
              <a:spcAft>
                <a:spcPts val="600"/>
              </a:spcAft>
            </a:pPr>
            <a:r>
              <a:rPr lang="en-US" dirty="0"/>
              <a:t>10 question Quiz for rest of the class</a:t>
            </a:r>
          </a:p>
          <a:p>
            <a:pPr>
              <a:spcBef>
                <a:spcPts val="600"/>
              </a:spcBef>
              <a:spcAft>
                <a:spcPts val="600"/>
              </a:spcAft>
            </a:pPr>
            <a:r>
              <a:rPr lang="en-US" dirty="0"/>
              <a:t>Plan for topics/references you will cover due end Week 7.</a:t>
            </a:r>
          </a:p>
          <a:p>
            <a:pPr>
              <a:spcBef>
                <a:spcPts val="600"/>
              </a:spcBef>
              <a:spcAft>
                <a:spcPts val="600"/>
              </a:spcAft>
            </a:pPr>
            <a:r>
              <a:rPr lang="en-US" dirty="0"/>
              <a:t>Reading list to you by end of Monday Week 8.</a:t>
            </a:r>
          </a:p>
          <a:p>
            <a:pPr>
              <a:spcBef>
                <a:spcPts val="600"/>
              </a:spcBef>
              <a:spcAft>
                <a:spcPts val="600"/>
              </a:spcAft>
            </a:pPr>
            <a:r>
              <a:rPr lang="en-US" dirty="0"/>
              <a:t>All topics will have been introduced briefly in the first quarter of the course.</a:t>
            </a:r>
          </a:p>
          <a:p>
            <a:pPr>
              <a:spcBef>
                <a:spcPts val="600"/>
              </a:spcBef>
              <a:spcAft>
                <a:spcPts val="600"/>
              </a:spcAft>
            </a:pPr>
            <a:r>
              <a:rPr lang="en-US" dirty="0"/>
              <a:t>Most topics covered in course textbook, but supplementary readings will be supplied </a:t>
            </a:r>
            <a:r>
              <a:rPr lang="en-US" i="1" dirty="0"/>
              <a:t>(graduate students also expected to expand literature search on their own</a:t>
            </a:r>
            <a:r>
              <a:rPr lang="en-US" dirty="0"/>
              <a:t>).</a:t>
            </a:r>
            <a:endParaRPr lang="en-US" i="1" dirty="0"/>
          </a:p>
          <a:p>
            <a:pPr>
              <a:spcBef>
                <a:spcPts val="600"/>
              </a:spcBef>
              <a:spcAft>
                <a:spcPts val="600"/>
              </a:spcAft>
            </a:pPr>
            <a:r>
              <a:rPr lang="en-US" dirty="0"/>
              <a:t>Presentation will include:</a:t>
            </a:r>
          </a:p>
          <a:p>
            <a:pPr marL="914400" lvl="1" indent="-457200">
              <a:spcBef>
                <a:spcPts val="600"/>
              </a:spcBef>
              <a:spcAft>
                <a:spcPts val="600"/>
              </a:spcAft>
              <a:buFont typeface="+mj-lt"/>
              <a:buAutoNum type="alphaLcParenR"/>
            </a:pPr>
            <a:r>
              <a:rPr lang="en-US" dirty="0"/>
              <a:t>How your chosen topic (model process(es)) are represented in TEMs - overview of calculations involved and different ways processes are implemented in different models.</a:t>
            </a:r>
          </a:p>
          <a:p>
            <a:pPr marL="914400" lvl="1" indent="-457200">
              <a:spcBef>
                <a:spcPts val="600"/>
              </a:spcBef>
              <a:spcAft>
                <a:spcPts val="600"/>
              </a:spcAft>
              <a:buFont typeface="+mj-lt"/>
              <a:buAutoNum type="alphaLcParenR"/>
            </a:pPr>
            <a:r>
              <a:rPr lang="en-US" dirty="0"/>
              <a:t>Why it’s important for modeling climate and ecosystem response to global change? </a:t>
            </a:r>
          </a:p>
          <a:p>
            <a:pPr marL="914400" lvl="1" indent="-457200">
              <a:spcBef>
                <a:spcPts val="600"/>
              </a:spcBef>
              <a:spcAft>
                <a:spcPts val="600"/>
              </a:spcAft>
              <a:buFont typeface="+mj-lt"/>
              <a:buAutoNum type="alphaLcParenR"/>
            </a:pPr>
            <a:r>
              <a:rPr lang="en-US" dirty="0"/>
              <a:t>Advantages/disadvantages/caveats/uncertainties of how chosen topic is represented in models </a:t>
            </a:r>
          </a:p>
          <a:p>
            <a:pPr marL="914400" lvl="1" indent="-457200">
              <a:spcBef>
                <a:spcPts val="600"/>
              </a:spcBef>
              <a:spcAft>
                <a:spcPts val="600"/>
              </a:spcAft>
              <a:buFont typeface="+mj-lt"/>
              <a:buAutoNum type="alphaLcParenR"/>
            </a:pPr>
            <a:r>
              <a:rPr lang="en-US" dirty="0"/>
              <a:t>Address all the learning outcomes for the course.</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B1CAC44B-5F01-4B49-80EE-5435021BFFA6}"/>
              </a:ext>
            </a:extLst>
          </p:cNvPr>
          <p:cNvSpPr>
            <a:spLocks noGrp="1"/>
          </p:cNvSpPr>
          <p:nvPr>
            <p:ph type="sldNum" sz="quarter" idx="12"/>
          </p:nvPr>
        </p:nvSpPr>
        <p:spPr/>
        <p:txBody>
          <a:bodyPr/>
          <a:lstStyle/>
          <a:p>
            <a:fld id="{0D3EA2A3-9E4C-0E40-A1FD-275CDDA6F426}" type="slidenum">
              <a:rPr lang="en-US" smtClean="0"/>
              <a:t>17</a:t>
            </a:fld>
            <a:endParaRPr lang="en-US"/>
          </a:p>
        </p:txBody>
      </p:sp>
    </p:spTree>
    <p:extLst>
      <p:ext uri="{BB962C8B-B14F-4D97-AF65-F5344CB8AC3E}">
        <p14:creationId xmlns:p14="http://schemas.microsoft.com/office/powerpoint/2010/main" val="1729570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7B5E-872F-B945-B9A2-F27A89AD3F95}"/>
              </a:ext>
            </a:extLst>
          </p:cNvPr>
          <p:cNvSpPr>
            <a:spLocks noGrp="1"/>
          </p:cNvSpPr>
          <p:nvPr>
            <p:ph type="title"/>
          </p:nvPr>
        </p:nvSpPr>
        <p:spPr>
          <a:xfrm>
            <a:off x="295758" y="136525"/>
            <a:ext cx="10515600" cy="1325563"/>
          </a:xfrm>
        </p:spPr>
        <p:txBody>
          <a:bodyPr/>
          <a:lstStyle/>
          <a:p>
            <a:r>
              <a:rPr lang="en-US" dirty="0"/>
              <a:t>Schedule</a:t>
            </a:r>
          </a:p>
        </p:txBody>
      </p:sp>
      <p:sp>
        <p:nvSpPr>
          <p:cNvPr id="4" name="Slide Number Placeholder 3">
            <a:extLst>
              <a:ext uri="{FF2B5EF4-FFF2-40B4-BE49-F238E27FC236}">
                <a16:creationId xmlns:a16="http://schemas.microsoft.com/office/drawing/2014/main" id="{F5E48D8C-86C8-EC44-A342-E2A4A45DDCAD}"/>
              </a:ext>
            </a:extLst>
          </p:cNvPr>
          <p:cNvSpPr>
            <a:spLocks noGrp="1"/>
          </p:cNvSpPr>
          <p:nvPr>
            <p:ph type="sldNum" sz="quarter" idx="12"/>
          </p:nvPr>
        </p:nvSpPr>
        <p:spPr/>
        <p:txBody>
          <a:bodyPr/>
          <a:lstStyle/>
          <a:p>
            <a:fld id="{0D3EA2A3-9E4C-0E40-A1FD-275CDDA6F426}" type="slidenum">
              <a:rPr lang="en-US" smtClean="0"/>
              <a:t>18</a:t>
            </a:fld>
            <a:endParaRPr lang="en-US"/>
          </a:p>
        </p:txBody>
      </p:sp>
      <p:pic>
        <p:nvPicPr>
          <p:cNvPr id="5" name="Picture 4" descr="Table&#10;&#10;Description automatically generated">
            <a:extLst>
              <a:ext uri="{FF2B5EF4-FFF2-40B4-BE49-F238E27FC236}">
                <a16:creationId xmlns:a16="http://schemas.microsoft.com/office/drawing/2014/main" id="{53CEF6BD-8892-1C49-96BE-B4319BE10571}"/>
              </a:ext>
            </a:extLst>
          </p:cNvPr>
          <p:cNvPicPr>
            <a:picLocks noChangeAspect="1"/>
          </p:cNvPicPr>
          <p:nvPr/>
        </p:nvPicPr>
        <p:blipFill>
          <a:blip r:embed="rId2"/>
          <a:stretch>
            <a:fillRect/>
          </a:stretch>
        </p:blipFill>
        <p:spPr>
          <a:xfrm>
            <a:off x="3125003" y="0"/>
            <a:ext cx="5941993" cy="6858000"/>
          </a:xfrm>
          <a:prstGeom prst="rect">
            <a:avLst/>
          </a:prstGeom>
        </p:spPr>
      </p:pic>
    </p:spTree>
    <p:extLst>
      <p:ext uri="{BB962C8B-B14F-4D97-AF65-F5344CB8AC3E}">
        <p14:creationId xmlns:p14="http://schemas.microsoft.com/office/powerpoint/2010/main" val="2415652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7075-8C57-CA40-9542-92E3E6AC954E}"/>
              </a:ext>
            </a:extLst>
          </p:cNvPr>
          <p:cNvSpPr>
            <a:spLocks noGrp="1"/>
          </p:cNvSpPr>
          <p:nvPr>
            <p:ph type="title"/>
          </p:nvPr>
        </p:nvSpPr>
        <p:spPr>
          <a:xfrm>
            <a:off x="571071" y="201719"/>
            <a:ext cx="10515600" cy="1325563"/>
          </a:xfrm>
        </p:spPr>
        <p:txBody>
          <a:bodyPr/>
          <a:lstStyle/>
          <a:p>
            <a:r>
              <a:rPr lang="en-US" dirty="0"/>
              <a:t>Class Project: possible topics</a:t>
            </a:r>
          </a:p>
        </p:txBody>
      </p:sp>
      <p:sp>
        <p:nvSpPr>
          <p:cNvPr id="3" name="Content Placeholder 2">
            <a:extLst>
              <a:ext uri="{FF2B5EF4-FFF2-40B4-BE49-F238E27FC236}">
                <a16:creationId xmlns:a16="http://schemas.microsoft.com/office/drawing/2014/main" id="{EFD81CC8-F503-2946-84FB-758C836CC58A}"/>
              </a:ext>
            </a:extLst>
          </p:cNvPr>
          <p:cNvSpPr>
            <a:spLocks noGrp="1"/>
          </p:cNvSpPr>
          <p:nvPr>
            <p:ph idx="1"/>
          </p:nvPr>
        </p:nvSpPr>
        <p:spPr>
          <a:xfrm>
            <a:off x="1022202" y="1361028"/>
            <a:ext cx="10515600" cy="4862851"/>
          </a:xfrm>
        </p:spPr>
        <p:txBody>
          <a:bodyPr>
            <a:normAutofit fontScale="92500" lnSpcReduction="10000"/>
          </a:bodyPr>
          <a:lstStyle/>
          <a:p>
            <a:pPr lvl="0"/>
            <a:r>
              <a:rPr lang="en-US" dirty="0"/>
              <a:t>Impacts of climate change at ecosystem to global scales</a:t>
            </a:r>
          </a:p>
          <a:p>
            <a:pPr lvl="0"/>
            <a:r>
              <a:rPr lang="en-US" dirty="0"/>
              <a:t>Impacts of rising CO</a:t>
            </a:r>
            <a:r>
              <a:rPr lang="en-US" baseline="-25000" dirty="0"/>
              <a:t>2</a:t>
            </a:r>
            <a:endParaRPr lang="en-US" dirty="0"/>
          </a:p>
          <a:p>
            <a:pPr lvl="0"/>
            <a:r>
              <a:rPr lang="en-US" dirty="0"/>
              <a:t>Impacts of changing water availability/streamflow</a:t>
            </a:r>
          </a:p>
          <a:p>
            <a:pPr lvl="0"/>
            <a:r>
              <a:rPr lang="en-US" dirty="0"/>
              <a:t>Modeling disturbance (fires, insect outbreaks, </a:t>
            </a:r>
            <a:r>
              <a:rPr lang="en-US" dirty="0" err="1"/>
              <a:t>etc</a:t>
            </a:r>
            <a:r>
              <a:rPr lang="en-US" dirty="0"/>
              <a:t>)</a:t>
            </a:r>
          </a:p>
          <a:p>
            <a:pPr lvl="0"/>
            <a:r>
              <a:rPr lang="en-US" dirty="0"/>
              <a:t>More in depth on biogeochemical models: how to model carbon allocation, soil microbial processes, photosynthesis, phenology, nutrient limitations, etc.</a:t>
            </a:r>
          </a:p>
          <a:p>
            <a:pPr lvl="0"/>
            <a:r>
              <a:rPr lang="en-US" dirty="0"/>
              <a:t>More in depth on hydrology models: Snow modeling; spatial hydrology modeling, etc.</a:t>
            </a:r>
          </a:p>
          <a:p>
            <a:pPr lvl="0"/>
            <a:r>
              <a:rPr lang="en-US" dirty="0"/>
              <a:t>Dynamic vegetation modeling (species competition </a:t>
            </a:r>
            <a:r>
              <a:rPr lang="en-US" dirty="0" err="1"/>
              <a:t>etc</a:t>
            </a:r>
            <a:r>
              <a:rPr lang="en-US" dirty="0"/>
              <a:t>)</a:t>
            </a:r>
          </a:p>
          <a:p>
            <a:pPr lvl="0"/>
            <a:r>
              <a:rPr lang="en-US" dirty="0"/>
              <a:t>Model evaluation and inter-comparison studies (for a particular region or model component)</a:t>
            </a:r>
          </a:p>
        </p:txBody>
      </p:sp>
      <p:sp>
        <p:nvSpPr>
          <p:cNvPr id="4" name="Slide Number Placeholder 3">
            <a:extLst>
              <a:ext uri="{FF2B5EF4-FFF2-40B4-BE49-F238E27FC236}">
                <a16:creationId xmlns:a16="http://schemas.microsoft.com/office/drawing/2014/main" id="{9E0780EB-8F9A-0D48-9856-E41E49723D43}"/>
              </a:ext>
            </a:extLst>
          </p:cNvPr>
          <p:cNvSpPr>
            <a:spLocks noGrp="1"/>
          </p:cNvSpPr>
          <p:nvPr>
            <p:ph type="sldNum" sz="quarter" idx="12"/>
          </p:nvPr>
        </p:nvSpPr>
        <p:spPr/>
        <p:txBody>
          <a:bodyPr/>
          <a:lstStyle/>
          <a:p>
            <a:fld id="{0D3EA2A3-9E4C-0E40-A1FD-275CDDA6F426}" type="slidenum">
              <a:rPr lang="en-US" smtClean="0"/>
              <a:t>19</a:t>
            </a:fld>
            <a:endParaRPr lang="en-US"/>
          </a:p>
        </p:txBody>
      </p:sp>
    </p:spTree>
    <p:extLst>
      <p:ext uri="{BB962C8B-B14F-4D97-AF65-F5344CB8AC3E}">
        <p14:creationId xmlns:p14="http://schemas.microsoft.com/office/powerpoint/2010/main" val="177491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lstStyle/>
          <a:p>
            <a:r>
              <a:rPr lang="en-US" dirty="0"/>
              <a:t> Mini biography and research</a:t>
            </a:r>
          </a:p>
        </p:txBody>
      </p:sp>
      <p:sp>
        <p:nvSpPr>
          <p:cNvPr id="37" name="TextBox 36"/>
          <p:cNvSpPr txBox="1"/>
          <p:nvPr/>
        </p:nvSpPr>
        <p:spPr>
          <a:xfrm>
            <a:off x="10210145" y="1731741"/>
            <a:ext cx="1870014" cy="307777"/>
          </a:xfrm>
          <a:prstGeom prst="rect">
            <a:avLst/>
          </a:prstGeom>
          <a:noFill/>
        </p:spPr>
        <p:txBody>
          <a:bodyPr wrap="square" rtlCol="0">
            <a:spAutoFit/>
          </a:bodyPr>
          <a:lstStyle/>
          <a:p>
            <a:r>
              <a:rPr lang="en-US" sz="1400" dirty="0">
                <a:solidFill>
                  <a:srgbClr val="154242"/>
                </a:solidFill>
              </a:rPr>
              <a:t>Data assimilation</a:t>
            </a:r>
          </a:p>
        </p:txBody>
      </p:sp>
      <p:sp>
        <p:nvSpPr>
          <p:cNvPr id="17" name="TextBox 16">
            <a:extLst>
              <a:ext uri="{FF2B5EF4-FFF2-40B4-BE49-F238E27FC236}">
                <a16:creationId xmlns:a16="http://schemas.microsoft.com/office/drawing/2014/main" id="{DEF2695F-B0FE-5449-84D1-2F992C79F793}"/>
              </a:ext>
            </a:extLst>
          </p:cNvPr>
          <p:cNvSpPr txBox="1"/>
          <p:nvPr/>
        </p:nvSpPr>
        <p:spPr>
          <a:xfrm>
            <a:off x="396224" y="916067"/>
            <a:ext cx="4040609" cy="1323439"/>
          </a:xfrm>
          <a:prstGeom prst="rect">
            <a:avLst/>
          </a:prstGeom>
          <a:noFill/>
        </p:spPr>
        <p:txBody>
          <a:bodyPr wrap="square" rtlCol="0">
            <a:spAutoFit/>
          </a:bodyPr>
          <a:lstStyle/>
          <a:p>
            <a:r>
              <a:rPr lang="en-US" sz="2000" b="1" dirty="0">
                <a:solidFill>
                  <a:srgbClr val="376C58"/>
                </a:solidFill>
              </a:rPr>
              <a:t>Research: Terrestrial ecosystem responses to global environmental change and feedbacks to climate:</a:t>
            </a:r>
          </a:p>
          <a:p>
            <a:r>
              <a:rPr lang="en-US" sz="2000" b="1" dirty="0">
                <a:solidFill>
                  <a:srgbClr val="376C58"/>
                </a:solidFill>
                <a:hlinkClick r:id="rId3"/>
              </a:rPr>
              <a:t>https://macbeanlab.com</a:t>
            </a:r>
            <a:r>
              <a:rPr lang="en-US" sz="2000" b="1" dirty="0">
                <a:solidFill>
                  <a:srgbClr val="376C58"/>
                </a:solidFill>
              </a:rPr>
              <a:t> </a:t>
            </a:r>
          </a:p>
        </p:txBody>
      </p:sp>
      <p:grpSp>
        <p:nvGrpSpPr>
          <p:cNvPr id="6" name="Group 5">
            <a:extLst>
              <a:ext uri="{FF2B5EF4-FFF2-40B4-BE49-F238E27FC236}">
                <a16:creationId xmlns:a16="http://schemas.microsoft.com/office/drawing/2014/main" id="{443836B3-0254-3D4A-AFCA-B5813DD92BD3}"/>
              </a:ext>
            </a:extLst>
          </p:cNvPr>
          <p:cNvGrpSpPr/>
          <p:nvPr/>
        </p:nvGrpSpPr>
        <p:grpSpPr>
          <a:xfrm>
            <a:off x="2864949" y="1117413"/>
            <a:ext cx="9151642" cy="5688634"/>
            <a:chOff x="2420449" y="1117413"/>
            <a:chExt cx="9151642" cy="5688634"/>
          </a:xfrm>
        </p:grpSpPr>
        <p:pic>
          <p:nvPicPr>
            <p:cNvPr id="9" name="Picture 8"/>
            <p:cNvPicPr>
              <a:picLocks noChangeAspect="1"/>
            </p:cNvPicPr>
            <p:nvPr/>
          </p:nvPicPr>
          <p:blipFill>
            <a:blip r:embed="rId4"/>
            <a:stretch>
              <a:fillRect/>
            </a:stretch>
          </p:blipFill>
          <p:spPr>
            <a:xfrm>
              <a:off x="6555947" y="1117413"/>
              <a:ext cx="2271253" cy="1499695"/>
            </a:xfrm>
            <a:prstGeom prst="rect">
              <a:avLst/>
            </a:prstGeom>
          </p:spPr>
        </p:pic>
        <p:pic>
          <p:nvPicPr>
            <p:cNvPr id="13" name="Picture 12"/>
            <p:cNvPicPr>
              <a:picLocks noChangeAspect="1"/>
            </p:cNvPicPr>
            <p:nvPr/>
          </p:nvPicPr>
          <p:blipFill rotWithShape="1">
            <a:blip r:embed="rId5"/>
            <a:srcRect l="15733"/>
            <a:stretch/>
          </p:blipFill>
          <p:spPr>
            <a:xfrm>
              <a:off x="8114758" y="1160920"/>
              <a:ext cx="1747641" cy="460191"/>
            </a:xfrm>
            <a:prstGeom prst="rect">
              <a:avLst/>
            </a:prstGeom>
          </p:spPr>
        </p:pic>
        <p:pic>
          <p:nvPicPr>
            <p:cNvPr id="8" name="Picture 7"/>
            <p:cNvPicPr>
              <a:picLocks noChangeAspect="1"/>
            </p:cNvPicPr>
            <p:nvPr/>
          </p:nvPicPr>
          <p:blipFill rotWithShape="1">
            <a:blip r:embed="rId6"/>
            <a:srcRect l="18305"/>
            <a:stretch/>
          </p:blipFill>
          <p:spPr>
            <a:xfrm>
              <a:off x="9877979" y="1138796"/>
              <a:ext cx="1692546" cy="607723"/>
            </a:xfrm>
            <a:prstGeom prst="rect">
              <a:avLst/>
            </a:prstGeom>
          </p:spPr>
        </p:pic>
        <p:grpSp>
          <p:nvGrpSpPr>
            <p:cNvPr id="3" name="Group 2"/>
            <p:cNvGrpSpPr/>
            <p:nvPr/>
          </p:nvGrpSpPr>
          <p:grpSpPr>
            <a:xfrm>
              <a:off x="6532628" y="1863305"/>
              <a:ext cx="4991558" cy="1375070"/>
              <a:chOff x="4137621" y="1943225"/>
              <a:chExt cx="4991558" cy="1375070"/>
            </a:xfrm>
          </p:grpSpPr>
          <p:pic>
            <p:nvPicPr>
              <p:cNvPr id="12" name="Picture 11" descr="Screen Shot 2016-04-05 at 16.59.4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1202" y="1949944"/>
                <a:ext cx="2887977" cy="1368351"/>
              </a:xfrm>
              <a:prstGeom prst="rect">
                <a:avLst/>
              </a:prstGeom>
            </p:spPr>
          </p:pic>
          <p:sp>
            <p:nvSpPr>
              <p:cNvPr id="21" name="TextBox 20"/>
              <p:cNvSpPr txBox="1"/>
              <p:nvPr/>
            </p:nvSpPr>
            <p:spPr>
              <a:xfrm>
                <a:off x="4137621" y="1943225"/>
                <a:ext cx="1221587" cy="738664"/>
              </a:xfrm>
              <a:prstGeom prst="rect">
                <a:avLst/>
              </a:prstGeom>
              <a:noFill/>
            </p:spPr>
            <p:txBody>
              <a:bodyPr wrap="square" rtlCol="0">
                <a:spAutoFit/>
              </a:bodyPr>
              <a:lstStyle/>
              <a:p>
                <a:r>
                  <a:rPr lang="en-US" sz="1400" dirty="0">
                    <a:solidFill>
                      <a:srgbClr val="FFFFFF"/>
                    </a:solidFill>
                  </a:rPr>
                  <a:t>Modeling peatland </a:t>
                </a:r>
                <a:r>
                  <a:rPr lang="en-US" sz="1400">
                    <a:solidFill>
                      <a:srgbClr val="FFFFFF"/>
                    </a:solidFill>
                  </a:rPr>
                  <a:t>CH</a:t>
                </a:r>
                <a:r>
                  <a:rPr lang="en-US" sz="1400" baseline="-25000">
                    <a:solidFill>
                      <a:srgbClr val="FFFFFF"/>
                    </a:solidFill>
                  </a:rPr>
                  <a:t>4</a:t>
                </a:r>
                <a:r>
                  <a:rPr lang="en-US" sz="1400">
                    <a:solidFill>
                      <a:srgbClr val="FFFFFF"/>
                    </a:solidFill>
                  </a:rPr>
                  <a:t> fluxes</a:t>
                </a:r>
                <a:endParaRPr lang="en-US" sz="1400" dirty="0">
                  <a:solidFill>
                    <a:srgbClr val="FFFFFF"/>
                  </a:solidFill>
                </a:endParaRPr>
              </a:p>
            </p:txBody>
          </p:sp>
          <p:cxnSp>
            <p:nvCxnSpPr>
              <p:cNvPr id="38" name="Straight Arrow Connector 37"/>
              <p:cNvCxnSpPr/>
              <p:nvPr/>
            </p:nvCxnSpPr>
            <p:spPr>
              <a:xfrm flipH="1">
                <a:off x="7903755" y="2078351"/>
                <a:ext cx="241925" cy="425641"/>
              </a:xfrm>
              <a:prstGeom prst="straightConnector1">
                <a:avLst/>
              </a:prstGeom>
              <a:ln>
                <a:solidFill>
                  <a:srgbClr val="404040"/>
                </a:solidFill>
                <a:tailEnd type="arrow"/>
              </a:ln>
            </p:spPr>
            <p:style>
              <a:lnRef idx="2">
                <a:schemeClr val="accent1"/>
              </a:lnRef>
              <a:fillRef idx="0">
                <a:schemeClr val="accent1"/>
              </a:fillRef>
              <a:effectRef idx="1">
                <a:schemeClr val="accent1"/>
              </a:effectRef>
              <a:fontRef idx="minor">
                <a:schemeClr val="tx1"/>
              </a:fontRef>
            </p:style>
          </p:cxnSp>
        </p:gr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0449" y="3320554"/>
              <a:ext cx="1694515" cy="2259353"/>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3952" y="3385354"/>
              <a:ext cx="582602" cy="545433"/>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27812" y="5454863"/>
              <a:ext cx="1789744" cy="1342587"/>
            </a:xfrm>
            <a:prstGeom prst="rect">
              <a:avLst/>
            </a:prstGeom>
          </p:spPr>
        </p:pic>
        <p:sp>
          <p:nvSpPr>
            <p:cNvPr id="40" name="TextBox 39"/>
            <p:cNvSpPr txBox="1"/>
            <p:nvPr/>
          </p:nvSpPr>
          <p:spPr>
            <a:xfrm>
              <a:off x="2777244" y="6221272"/>
              <a:ext cx="1606941" cy="584775"/>
            </a:xfrm>
            <a:prstGeom prst="rect">
              <a:avLst/>
            </a:prstGeom>
            <a:noFill/>
          </p:spPr>
          <p:txBody>
            <a:bodyPr wrap="square" rtlCol="0">
              <a:spAutoFit/>
            </a:bodyPr>
            <a:lstStyle/>
            <a:p>
              <a:r>
                <a:rPr lang="en-US" sz="1600" dirty="0">
                  <a:solidFill>
                    <a:schemeClr val="bg1"/>
                  </a:solidFill>
                </a:rPr>
                <a:t>Semi-arid ecosystems</a:t>
              </a:r>
            </a:p>
          </p:txBody>
        </p:sp>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86063" y="4213472"/>
              <a:ext cx="1294106" cy="1725115"/>
            </a:xfrm>
            <a:prstGeom prst="rect">
              <a:avLst/>
            </a:prstGeom>
          </p:spPr>
        </p:pic>
        <p:grpSp>
          <p:nvGrpSpPr>
            <p:cNvPr id="33" name="Group 32"/>
            <p:cNvGrpSpPr/>
            <p:nvPr/>
          </p:nvGrpSpPr>
          <p:grpSpPr>
            <a:xfrm>
              <a:off x="5337433" y="4923385"/>
              <a:ext cx="1209985" cy="1062955"/>
              <a:chOff x="1797051" y="2147901"/>
              <a:chExt cx="651175" cy="650847"/>
            </a:xfrm>
          </p:grpSpPr>
          <p:pic>
            <p:nvPicPr>
              <p:cNvPr id="34" name="Picture 3"/>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97051" y="2147901"/>
                <a:ext cx="651175" cy="650847"/>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pic>
          <p:sp>
            <p:nvSpPr>
              <p:cNvPr id="41" name="TextBox 40"/>
              <p:cNvSpPr txBox="1"/>
              <p:nvPr/>
            </p:nvSpPr>
            <p:spPr>
              <a:xfrm>
                <a:off x="1797056" y="2151102"/>
                <a:ext cx="494015" cy="113071"/>
              </a:xfrm>
              <a:prstGeom prst="rect">
                <a:avLst/>
              </a:prstGeom>
              <a:noFill/>
            </p:spPr>
            <p:txBody>
              <a:bodyPr wrap="square" rtlCol="0">
                <a:spAutoFit/>
              </a:bodyPr>
              <a:lstStyle/>
              <a:p>
                <a:r>
                  <a:rPr lang="en-US" sz="600" dirty="0">
                    <a:solidFill>
                      <a:schemeClr val="bg1"/>
                    </a:solidFill>
                    <a:latin typeface="Avenir Book"/>
                    <a:cs typeface="Avenir Book"/>
                  </a:rPr>
                  <a:t>MODIS</a:t>
                </a:r>
              </a:p>
            </p:txBody>
          </p:sp>
        </p:grpSp>
        <p:pic>
          <p:nvPicPr>
            <p:cNvPr id="24" name="Picture 23" descr="Screen Shot 2016-04-05 at 17.14.50.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85262" y="3588387"/>
              <a:ext cx="2938925" cy="2753588"/>
            </a:xfrm>
            <a:prstGeom prst="rect">
              <a:avLst/>
            </a:prstGeom>
            <a:ln>
              <a:noFill/>
            </a:ln>
          </p:spPr>
        </p:pic>
        <p:grpSp>
          <p:nvGrpSpPr>
            <p:cNvPr id="19" name="Group 18"/>
            <p:cNvGrpSpPr/>
            <p:nvPr/>
          </p:nvGrpSpPr>
          <p:grpSpPr>
            <a:xfrm>
              <a:off x="7754216" y="6082919"/>
              <a:ext cx="3817875" cy="639293"/>
              <a:chOff x="2763385" y="3033838"/>
              <a:chExt cx="4130114" cy="691577"/>
            </a:xfrm>
          </p:grpSpPr>
          <p:pic>
            <p:nvPicPr>
              <p:cNvPr id="25" name="Picture 24"/>
              <p:cNvPicPr>
                <a:picLocks noChangeAspect="1"/>
              </p:cNvPicPr>
              <p:nvPr/>
            </p:nvPicPr>
            <p:blipFill>
              <a:blip r:embed="rId14"/>
              <a:stretch>
                <a:fillRect/>
              </a:stretch>
            </p:blipFill>
            <p:spPr>
              <a:xfrm>
                <a:off x="2763385" y="3033839"/>
                <a:ext cx="3537678" cy="691576"/>
              </a:xfrm>
              <a:prstGeom prst="rect">
                <a:avLst/>
              </a:prstGeom>
              <a:ln>
                <a:solidFill>
                  <a:schemeClr val="tx1">
                    <a:lumMod val="75000"/>
                    <a:lumOff val="25000"/>
                  </a:schemeClr>
                </a:solidFill>
              </a:ln>
            </p:spPr>
          </p:pic>
          <p:pic>
            <p:nvPicPr>
              <p:cNvPr id="15" name="Picture 2" descr="Originalbild anzeigen"/>
              <p:cNvPicPr>
                <a:picLocks noChangeAspect="1" noChangeArrowheads="1"/>
              </p:cNvPicPr>
              <p:nvPr/>
            </p:nvPicPr>
            <p:blipFill rotWithShape="1">
              <a:blip r:embed="rId15">
                <a:extLst>
                  <a:ext uri="{28A0092B-C50C-407E-A947-70E740481C1C}">
                    <a14:useLocalDpi xmlns:a14="http://schemas.microsoft.com/office/drawing/2010/main" val="0"/>
                  </a:ext>
                </a:extLst>
              </a:blip>
              <a:srcRect l="15210" t="12425" r="11964" b="14181"/>
              <a:stretch/>
            </p:blipFill>
            <p:spPr bwMode="auto">
              <a:xfrm>
                <a:off x="6313420" y="3033838"/>
                <a:ext cx="580079" cy="691577"/>
              </a:xfrm>
              <a:prstGeom prst="rect">
                <a:avLst/>
              </a:prstGeom>
              <a:solidFill>
                <a:srgbClr val="FFFFFF"/>
              </a:solidFill>
              <a:ln>
                <a:solidFill>
                  <a:schemeClr val="tx1">
                    <a:lumMod val="75000"/>
                    <a:lumOff val="25000"/>
                  </a:schemeClr>
                </a:solidFill>
              </a:ln>
            </p:spPr>
          </p:pic>
        </p:grpSp>
        <p:grpSp>
          <p:nvGrpSpPr>
            <p:cNvPr id="20" name="Group 19"/>
            <p:cNvGrpSpPr/>
            <p:nvPr/>
          </p:nvGrpSpPr>
          <p:grpSpPr>
            <a:xfrm>
              <a:off x="6770164" y="4599357"/>
              <a:ext cx="1876766" cy="1025096"/>
              <a:chOff x="5638087" y="5718992"/>
              <a:chExt cx="2034899" cy="1111469"/>
            </a:xfrm>
          </p:grpSpPr>
          <p:pic>
            <p:nvPicPr>
              <p:cNvPr id="31" name="Picture 30" descr="tree-ref2.png"/>
              <p:cNvPicPr>
                <a:picLocks noChangeAspect="1"/>
              </p:cNvPicPr>
              <p:nvPr/>
            </p:nvPicPr>
            <p:blipFill rotWithShape="1">
              <a:blip r:embed="rId16">
                <a:extLst>
                  <a:ext uri="{28A0092B-C50C-407E-A947-70E740481C1C}">
                    <a14:useLocalDpi xmlns:a14="http://schemas.microsoft.com/office/drawing/2010/main" val="0"/>
                  </a:ext>
                </a:extLst>
              </a:blip>
              <a:srcRect t="8566" b="6666"/>
              <a:stretch/>
            </p:blipFill>
            <p:spPr>
              <a:xfrm>
                <a:off x="5638087" y="5718992"/>
                <a:ext cx="2034899" cy="1111469"/>
              </a:xfrm>
              <a:prstGeom prst="rect">
                <a:avLst/>
              </a:prstGeom>
            </p:spPr>
          </p:pic>
          <p:sp>
            <p:nvSpPr>
              <p:cNvPr id="39" name="TextBox 38"/>
              <p:cNvSpPr txBox="1"/>
              <p:nvPr/>
            </p:nvSpPr>
            <p:spPr>
              <a:xfrm>
                <a:off x="5720732" y="6199514"/>
                <a:ext cx="1885388" cy="567306"/>
              </a:xfrm>
              <a:prstGeom prst="rect">
                <a:avLst/>
              </a:prstGeom>
              <a:noFill/>
            </p:spPr>
            <p:txBody>
              <a:bodyPr wrap="square" rtlCol="0">
                <a:spAutoFit/>
              </a:bodyPr>
              <a:lstStyle/>
              <a:p>
                <a:pPr algn="ctr"/>
                <a:r>
                  <a:rPr lang="en-US" sz="1400" dirty="0">
                    <a:solidFill>
                      <a:srgbClr val="154242"/>
                    </a:solidFill>
                  </a:rPr>
                  <a:t>Land cover mapping + change</a:t>
                </a:r>
              </a:p>
            </p:txBody>
          </p:sp>
        </p:grpSp>
        <p:sp>
          <p:nvSpPr>
            <p:cNvPr id="10" name="Oval 9"/>
            <p:cNvSpPr/>
            <p:nvPr/>
          </p:nvSpPr>
          <p:spPr>
            <a:xfrm>
              <a:off x="10721944" y="4055873"/>
              <a:ext cx="389614" cy="396303"/>
            </a:xfrm>
            <a:prstGeom prst="ellipse">
              <a:avLst/>
            </a:prstGeom>
            <a:noFill/>
            <a:ln w="28575">
              <a:solidFill>
                <a:srgbClr val="184E4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17">
              <a:extLst>
                <a:ext uri="{28A0092B-C50C-407E-A947-70E740481C1C}">
                  <a14:useLocalDpi xmlns:a14="http://schemas.microsoft.com/office/drawing/2010/main" val="0"/>
                </a:ext>
              </a:extLst>
            </a:blip>
            <a:srcRect l="3613" t="6318"/>
            <a:stretch/>
          </p:blipFill>
          <p:spPr>
            <a:xfrm>
              <a:off x="6019567" y="5771470"/>
              <a:ext cx="2008229" cy="985888"/>
            </a:xfrm>
            <a:prstGeom prst="rect">
              <a:avLst/>
            </a:prstGeom>
          </p:spPr>
        </p:pic>
        <p:sp>
          <p:nvSpPr>
            <p:cNvPr id="42" name="TextBox 41"/>
            <p:cNvSpPr txBox="1"/>
            <p:nvPr/>
          </p:nvSpPr>
          <p:spPr>
            <a:xfrm>
              <a:off x="5154361" y="6017589"/>
              <a:ext cx="1031664" cy="738664"/>
            </a:xfrm>
            <a:prstGeom prst="rect">
              <a:avLst/>
            </a:prstGeom>
            <a:noFill/>
          </p:spPr>
          <p:txBody>
            <a:bodyPr wrap="square" rtlCol="0">
              <a:spAutoFit/>
            </a:bodyPr>
            <a:lstStyle/>
            <a:p>
              <a:pPr algn="ctr"/>
              <a:r>
                <a:rPr lang="en-US" sz="1400">
                  <a:solidFill>
                    <a:srgbClr val="154242"/>
                  </a:solidFill>
                </a:rPr>
                <a:t>Trends in vegetation dynamics</a:t>
              </a:r>
              <a:endParaRPr lang="en-US" sz="1400" dirty="0">
                <a:solidFill>
                  <a:srgbClr val="154242"/>
                </a:solidFill>
              </a:endParaRPr>
            </a:p>
          </p:txBody>
        </p:sp>
        <p:grpSp>
          <p:nvGrpSpPr>
            <p:cNvPr id="22" name="Group 21"/>
            <p:cNvGrpSpPr/>
            <p:nvPr/>
          </p:nvGrpSpPr>
          <p:grpSpPr>
            <a:xfrm>
              <a:off x="6581089" y="3505382"/>
              <a:ext cx="2706178" cy="1113113"/>
              <a:chOff x="2802725" y="3760352"/>
              <a:chExt cx="2706178" cy="1113113"/>
            </a:xfrm>
          </p:grpSpPr>
          <p:pic>
            <p:nvPicPr>
              <p:cNvPr id="43" name="Picture 42" descr="Screen Shot 2016-04-05 at 17.25.51.png"/>
              <p:cNvPicPr>
                <a:picLocks noChangeAspect="1"/>
              </p:cNvPicPr>
              <p:nvPr/>
            </p:nvPicPr>
            <p:blipFill rotWithShape="1">
              <a:blip r:embed="rId18">
                <a:extLst>
                  <a:ext uri="{28A0092B-C50C-407E-A947-70E740481C1C}">
                    <a14:useLocalDpi xmlns:a14="http://schemas.microsoft.com/office/drawing/2010/main" val="0"/>
                  </a:ext>
                </a:extLst>
              </a:blip>
              <a:srcRect t="4724" b="10227"/>
              <a:stretch/>
            </p:blipFill>
            <p:spPr>
              <a:xfrm>
                <a:off x="2802725" y="3838828"/>
                <a:ext cx="2482613" cy="1034637"/>
              </a:xfrm>
              <a:prstGeom prst="rect">
                <a:avLst/>
              </a:prstGeom>
            </p:spPr>
          </p:pic>
          <p:sp>
            <p:nvSpPr>
              <p:cNvPr id="44" name="TextBox 43"/>
              <p:cNvSpPr txBox="1"/>
              <p:nvPr/>
            </p:nvSpPr>
            <p:spPr>
              <a:xfrm>
                <a:off x="3901962" y="3760352"/>
                <a:ext cx="1606941" cy="523220"/>
              </a:xfrm>
              <a:prstGeom prst="rect">
                <a:avLst/>
              </a:prstGeom>
              <a:noFill/>
            </p:spPr>
            <p:txBody>
              <a:bodyPr wrap="square" rtlCol="0">
                <a:spAutoFit/>
              </a:bodyPr>
              <a:lstStyle/>
              <a:p>
                <a:r>
                  <a:rPr lang="en-US" sz="1400" dirty="0">
                    <a:solidFill>
                      <a:srgbClr val="154242"/>
                    </a:solidFill>
                  </a:rPr>
                  <a:t>Global C cycle + data assimilation</a:t>
                </a:r>
              </a:p>
            </p:txBody>
          </p:sp>
        </p:grpSp>
        <p:sp>
          <p:nvSpPr>
            <p:cNvPr id="45" name="TextBox 44"/>
            <p:cNvSpPr txBox="1"/>
            <p:nvPr/>
          </p:nvSpPr>
          <p:spPr>
            <a:xfrm>
              <a:off x="6555018" y="1125837"/>
              <a:ext cx="1221587" cy="307777"/>
            </a:xfrm>
            <a:prstGeom prst="rect">
              <a:avLst/>
            </a:prstGeom>
            <a:noFill/>
          </p:spPr>
          <p:txBody>
            <a:bodyPr wrap="square" rtlCol="0">
              <a:spAutoFit/>
            </a:bodyPr>
            <a:lstStyle/>
            <a:p>
              <a:r>
                <a:rPr lang="en-US" sz="1400" b="1" i="1"/>
                <a:t>PhD</a:t>
              </a:r>
              <a:endParaRPr lang="en-US" sz="1400" b="1" i="1" dirty="0"/>
            </a:p>
          </p:txBody>
        </p:sp>
        <p:sp>
          <p:nvSpPr>
            <p:cNvPr id="47" name="Arc 46"/>
            <p:cNvSpPr/>
            <p:nvPr/>
          </p:nvSpPr>
          <p:spPr>
            <a:xfrm rot="1178397">
              <a:off x="5107548" y="2490335"/>
              <a:ext cx="2290208" cy="2742424"/>
            </a:xfrm>
            <a:prstGeom prst="arc">
              <a:avLst>
                <a:gd name="adj1" fmla="val 17001708"/>
                <a:gd name="adj2" fmla="val 19590915"/>
              </a:avLst>
            </a:prstGeom>
            <a:ln w="57150">
              <a:solidFill>
                <a:schemeClr val="accent3">
                  <a:lumMod val="7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Arc 47"/>
            <p:cNvSpPr/>
            <p:nvPr/>
          </p:nvSpPr>
          <p:spPr>
            <a:xfrm rot="9289042">
              <a:off x="4440255" y="1223187"/>
              <a:ext cx="2848985" cy="3436862"/>
            </a:xfrm>
            <a:prstGeom prst="arc">
              <a:avLst>
                <a:gd name="adj1" fmla="val 16241795"/>
                <a:gd name="adj2" fmla="val 460689"/>
              </a:avLst>
            </a:prstGeom>
            <a:ln w="57150">
              <a:solidFill>
                <a:schemeClr val="accent3">
                  <a:lumMod val="50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3" name="Picture 22">
              <a:extLst>
                <a:ext uri="{FF2B5EF4-FFF2-40B4-BE49-F238E27FC236}">
                  <a16:creationId xmlns:a16="http://schemas.microsoft.com/office/drawing/2014/main" id="{8B527009-2A16-434A-A777-68944D95A2F9}"/>
                </a:ext>
              </a:extLst>
            </p:cNvPr>
            <p:cNvPicPr>
              <a:picLocks noChangeAspect="1"/>
            </p:cNvPicPr>
            <p:nvPr/>
          </p:nvPicPr>
          <p:blipFill>
            <a:blip r:embed="rId19"/>
            <a:stretch>
              <a:fillRect/>
            </a:stretch>
          </p:blipFill>
          <p:spPr>
            <a:xfrm>
              <a:off x="4272285" y="1705505"/>
              <a:ext cx="978536" cy="1152725"/>
            </a:xfrm>
            <a:prstGeom prst="rect">
              <a:avLst/>
            </a:prstGeom>
          </p:spPr>
        </p:pic>
      </p:grpSp>
      <p:pic>
        <p:nvPicPr>
          <p:cNvPr id="5" name="Picture 4" descr="A person smiling for the camera&#10;&#10;Description automatically generated with low confidence">
            <a:extLst>
              <a:ext uri="{FF2B5EF4-FFF2-40B4-BE49-F238E27FC236}">
                <a16:creationId xmlns:a16="http://schemas.microsoft.com/office/drawing/2014/main" id="{980434B0-8311-9D45-81F1-85EC9C7A8FD6}"/>
              </a:ext>
            </a:extLst>
          </p:cNvPr>
          <p:cNvPicPr>
            <a:picLocks noChangeAspect="1"/>
          </p:cNvPicPr>
          <p:nvPr/>
        </p:nvPicPr>
        <p:blipFill>
          <a:blip r:embed="rId20"/>
          <a:stretch>
            <a:fillRect/>
          </a:stretch>
        </p:blipFill>
        <p:spPr>
          <a:xfrm>
            <a:off x="109260" y="2678240"/>
            <a:ext cx="2335379" cy="2622180"/>
          </a:xfrm>
          <a:prstGeom prst="rect">
            <a:avLst/>
          </a:prstGeom>
        </p:spPr>
      </p:pic>
    </p:spTree>
    <p:extLst>
      <p:ext uri="{BB962C8B-B14F-4D97-AF65-F5344CB8AC3E}">
        <p14:creationId xmlns:p14="http://schemas.microsoft.com/office/powerpoint/2010/main" val="135738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C31F-8D1C-7A4E-A6A4-9DD33A8DDF30}"/>
              </a:ext>
            </a:extLst>
          </p:cNvPr>
          <p:cNvSpPr>
            <a:spLocks noGrp="1"/>
          </p:cNvSpPr>
          <p:nvPr>
            <p:ph type="title"/>
          </p:nvPr>
        </p:nvSpPr>
        <p:spPr>
          <a:xfrm>
            <a:off x="291935" y="136525"/>
            <a:ext cx="9363509" cy="1325563"/>
          </a:xfrm>
        </p:spPr>
        <p:txBody>
          <a:bodyPr>
            <a:normAutofit/>
          </a:bodyPr>
          <a:lstStyle/>
          <a:p>
            <a:r>
              <a:rPr lang="en-US" sz="3600" dirty="0"/>
              <a:t>Reading scientific journal articles (papers) for the in-class project</a:t>
            </a:r>
          </a:p>
        </p:txBody>
      </p:sp>
      <p:sp>
        <p:nvSpPr>
          <p:cNvPr id="4" name="Slide Number Placeholder 3">
            <a:extLst>
              <a:ext uri="{FF2B5EF4-FFF2-40B4-BE49-F238E27FC236}">
                <a16:creationId xmlns:a16="http://schemas.microsoft.com/office/drawing/2014/main" id="{CB7F435E-2818-E443-892A-72DFAFC11CAC}"/>
              </a:ext>
            </a:extLst>
          </p:cNvPr>
          <p:cNvSpPr>
            <a:spLocks noGrp="1"/>
          </p:cNvSpPr>
          <p:nvPr>
            <p:ph type="sldNum" sz="quarter" idx="12"/>
          </p:nvPr>
        </p:nvSpPr>
        <p:spPr/>
        <p:txBody>
          <a:bodyPr/>
          <a:lstStyle/>
          <a:p>
            <a:fld id="{0D3EA2A3-9E4C-0E40-A1FD-275CDDA6F426}" type="slidenum">
              <a:rPr lang="en-US" smtClean="0"/>
              <a:t>20</a:t>
            </a:fld>
            <a:endParaRPr lang="en-US"/>
          </a:p>
        </p:txBody>
      </p:sp>
      <p:pic>
        <p:nvPicPr>
          <p:cNvPr id="6" name="Picture 5">
            <a:extLst>
              <a:ext uri="{FF2B5EF4-FFF2-40B4-BE49-F238E27FC236}">
                <a16:creationId xmlns:a16="http://schemas.microsoft.com/office/drawing/2014/main" id="{9F609F58-62D6-DC4A-958E-8816E6B00234}"/>
              </a:ext>
            </a:extLst>
          </p:cNvPr>
          <p:cNvPicPr>
            <a:picLocks noChangeAspect="1"/>
          </p:cNvPicPr>
          <p:nvPr/>
        </p:nvPicPr>
        <p:blipFill>
          <a:blip r:embed="rId2"/>
          <a:stretch>
            <a:fillRect/>
          </a:stretch>
        </p:blipFill>
        <p:spPr>
          <a:xfrm>
            <a:off x="3823980" y="1123950"/>
            <a:ext cx="6019800" cy="5232400"/>
          </a:xfrm>
          <a:prstGeom prst="rect">
            <a:avLst/>
          </a:prstGeom>
          <a:ln>
            <a:solidFill>
              <a:schemeClr val="accent1"/>
            </a:solidFill>
          </a:ln>
        </p:spPr>
      </p:pic>
    </p:spTree>
    <p:extLst>
      <p:ext uri="{BB962C8B-B14F-4D97-AF65-F5344CB8AC3E}">
        <p14:creationId xmlns:p14="http://schemas.microsoft.com/office/powerpoint/2010/main" val="2525230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1" y="118545"/>
            <a:ext cx="10515600" cy="1325563"/>
          </a:xfrm>
        </p:spPr>
        <p:txBody>
          <a:bodyPr/>
          <a:lstStyle/>
          <a:p>
            <a:r>
              <a:rPr lang="en-US" dirty="0"/>
              <a:t>Course format</a:t>
            </a:r>
          </a:p>
        </p:txBody>
      </p:sp>
      <p:sp>
        <p:nvSpPr>
          <p:cNvPr id="3" name="TextBox 2">
            <a:extLst>
              <a:ext uri="{FF2B5EF4-FFF2-40B4-BE49-F238E27FC236}">
                <a16:creationId xmlns:a16="http://schemas.microsoft.com/office/drawing/2014/main" id="{7F02838E-842C-F04C-9975-A661568A8E6A}"/>
              </a:ext>
            </a:extLst>
          </p:cNvPr>
          <p:cNvSpPr txBox="1"/>
          <p:nvPr/>
        </p:nvSpPr>
        <p:spPr>
          <a:xfrm>
            <a:off x="838200" y="1212956"/>
            <a:ext cx="10150867" cy="1569660"/>
          </a:xfrm>
          <a:prstGeom prst="rect">
            <a:avLst/>
          </a:prstGeom>
          <a:noFill/>
        </p:spPr>
        <p:txBody>
          <a:bodyPr wrap="square" rtlCol="0">
            <a:spAutoFit/>
          </a:bodyPr>
          <a:lstStyle/>
          <a:p>
            <a:pPr marL="285750" indent="-285750" algn="ctr">
              <a:buFont typeface="Arial" panose="020B0604020202020204" pitchFamily="34" charset="0"/>
              <a:buChar char="•"/>
            </a:pPr>
            <a:r>
              <a:rPr lang="en-US" sz="2400" dirty="0"/>
              <a:t>No exam – quizzes are open-book.</a:t>
            </a:r>
          </a:p>
          <a:p>
            <a:pPr marL="285750" indent="-285750" algn="ctr">
              <a:buFont typeface="Arial" panose="020B0604020202020204" pitchFamily="34" charset="0"/>
              <a:buChar char="•"/>
            </a:pPr>
            <a:r>
              <a:rPr lang="en-US" sz="2400" dirty="0"/>
              <a:t>Learn from introductory lectures and in-class exercises so you can have the knowledge to go on to understand your “in-depth” topic for the class project.</a:t>
            </a:r>
          </a:p>
          <a:p>
            <a:pPr marL="285750" indent="-285750" algn="ctr">
              <a:buFont typeface="Arial" panose="020B0604020202020204" pitchFamily="34" charset="0"/>
              <a:buChar char="•"/>
            </a:pPr>
            <a:endParaRPr lang="en-US" sz="2400" dirty="0"/>
          </a:p>
        </p:txBody>
      </p:sp>
      <p:sp>
        <p:nvSpPr>
          <p:cNvPr id="4" name="Slide Number Placeholder 3">
            <a:extLst>
              <a:ext uri="{FF2B5EF4-FFF2-40B4-BE49-F238E27FC236}">
                <a16:creationId xmlns:a16="http://schemas.microsoft.com/office/drawing/2014/main" id="{CD365AE1-A12C-CC40-8ECF-2CE170986AF8}"/>
              </a:ext>
            </a:extLst>
          </p:cNvPr>
          <p:cNvSpPr>
            <a:spLocks noGrp="1"/>
          </p:cNvSpPr>
          <p:nvPr>
            <p:ph type="sldNum" sz="quarter" idx="12"/>
          </p:nvPr>
        </p:nvSpPr>
        <p:spPr/>
        <p:txBody>
          <a:bodyPr/>
          <a:lstStyle/>
          <a:p>
            <a:fld id="{0D3EA2A3-9E4C-0E40-A1FD-275CDDA6F426}" type="slidenum">
              <a:rPr lang="en-US" smtClean="0"/>
              <a:t>21</a:t>
            </a:fld>
            <a:endParaRPr lang="en-US"/>
          </a:p>
        </p:txBody>
      </p:sp>
    </p:spTree>
    <p:extLst>
      <p:ext uri="{BB962C8B-B14F-4D97-AF65-F5344CB8AC3E}">
        <p14:creationId xmlns:p14="http://schemas.microsoft.com/office/powerpoint/2010/main" val="2815471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1" y="118545"/>
            <a:ext cx="10515600" cy="1325563"/>
          </a:xfrm>
        </p:spPr>
        <p:txBody>
          <a:bodyPr/>
          <a:lstStyle/>
          <a:p>
            <a:r>
              <a:rPr lang="en-US" dirty="0"/>
              <a:t>Course format</a:t>
            </a:r>
          </a:p>
        </p:txBody>
      </p:sp>
      <p:sp>
        <p:nvSpPr>
          <p:cNvPr id="3" name="TextBox 2">
            <a:extLst>
              <a:ext uri="{FF2B5EF4-FFF2-40B4-BE49-F238E27FC236}">
                <a16:creationId xmlns:a16="http://schemas.microsoft.com/office/drawing/2014/main" id="{7F02838E-842C-F04C-9975-A661568A8E6A}"/>
              </a:ext>
            </a:extLst>
          </p:cNvPr>
          <p:cNvSpPr txBox="1"/>
          <p:nvPr/>
        </p:nvSpPr>
        <p:spPr>
          <a:xfrm>
            <a:off x="838200" y="1212956"/>
            <a:ext cx="10150867" cy="5632311"/>
          </a:xfrm>
          <a:prstGeom prst="rect">
            <a:avLst/>
          </a:prstGeom>
          <a:noFill/>
        </p:spPr>
        <p:txBody>
          <a:bodyPr wrap="square" rtlCol="0">
            <a:spAutoFit/>
          </a:bodyPr>
          <a:lstStyle/>
          <a:p>
            <a:pPr marL="285750" indent="-285750" algn="ctr">
              <a:buFont typeface="Arial" panose="020B0604020202020204" pitchFamily="34" charset="0"/>
              <a:buChar char="•"/>
            </a:pPr>
            <a:r>
              <a:rPr lang="en-US" sz="2400" dirty="0">
                <a:solidFill>
                  <a:schemeClr val="bg2">
                    <a:lumMod val="75000"/>
                  </a:schemeClr>
                </a:solidFill>
              </a:rPr>
              <a:t>No exam – quizzes are open-book.</a:t>
            </a:r>
          </a:p>
          <a:p>
            <a:pPr marL="285750" indent="-285750" algn="ctr">
              <a:buFont typeface="Arial" panose="020B0604020202020204" pitchFamily="34" charset="0"/>
              <a:buChar char="•"/>
            </a:pPr>
            <a:r>
              <a:rPr lang="en-US" sz="2400" dirty="0">
                <a:solidFill>
                  <a:schemeClr val="bg2">
                    <a:lumMod val="75000"/>
                  </a:schemeClr>
                </a:solidFill>
              </a:rPr>
              <a:t>Learn from introductory lectures and in-class exercises so you can have the knowledge to go on to understand your “in-depth” topic for the class project.</a:t>
            </a:r>
          </a:p>
          <a:p>
            <a:pPr algn="ctr"/>
            <a:endParaRPr lang="en-US" sz="2400" dirty="0"/>
          </a:p>
          <a:p>
            <a:pPr marL="285750" indent="-285750" algn="ctr">
              <a:buFont typeface="Arial" panose="020B0604020202020204" pitchFamily="34" charset="0"/>
              <a:buChar char="•"/>
            </a:pPr>
            <a:endParaRPr lang="en-US" sz="2400" dirty="0"/>
          </a:p>
          <a:p>
            <a:pPr algn="ctr"/>
            <a:r>
              <a:rPr lang="en-US" sz="2400" b="1" dirty="0"/>
              <a:t>Key take home messages of this course:</a:t>
            </a:r>
          </a:p>
          <a:p>
            <a:pPr marL="285750" indent="-285750" algn="ctr">
              <a:buFont typeface="Arial" panose="020B0604020202020204" pitchFamily="34" charset="0"/>
              <a:buChar char="•"/>
            </a:pPr>
            <a:r>
              <a:rPr lang="en-US" sz="2400" dirty="0"/>
              <a:t>What these models contain, what their predictions are, especially within IPCC climate change projections</a:t>
            </a:r>
          </a:p>
          <a:p>
            <a:pPr marL="285750" indent="-285750" algn="ctr">
              <a:buFont typeface="Arial" panose="020B0604020202020204" pitchFamily="34" charset="0"/>
              <a:buChar char="•"/>
            </a:pPr>
            <a:r>
              <a:rPr lang="en-US" sz="2400" dirty="0"/>
              <a:t>Challenges associated to implementing our knowledge of processes into models</a:t>
            </a:r>
          </a:p>
          <a:p>
            <a:pPr marL="285750" indent="-285750" algn="ctr">
              <a:buFont typeface="Arial" panose="020B0604020202020204" pitchFamily="34" charset="0"/>
              <a:buChar char="•"/>
            </a:pPr>
            <a:r>
              <a:rPr lang="en-US" sz="2400" dirty="0"/>
              <a:t>Also challenges with the “known unknowns” and the “unknown unknowns” (missing processes)</a:t>
            </a:r>
          </a:p>
          <a:p>
            <a:pPr marL="285750" indent="-285750" algn="ctr">
              <a:buFont typeface="Arial" panose="020B0604020202020204" pitchFamily="34" charset="0"/>
              <a:buChar char="•"/>
            </a:pPr>
            <a:r>
              <a:rPr lang="en-US" sz="2400" dirty="0"/>
              <a:t>Models contain uncertainty and complexity </a:t>
            </a:r>
            <a:r>
              <a:rPr lang="en-US" sz="2400" dirty="0">
                <a:sym typeface="Wingdings" pitchFamily="2" charset="2"/>
              </a:rPr>
              <a:t> this doesn’t mean their projections are completely wrong! Instead, we just need to have an informed and nuanced appreciation of these issues.</a:t>
            </a:r>
            <a:endParaRPr lang="en-US" sz="2400" dirty="0"/>
          </a:p>
        </p:txBody>
      </p:sp>
      <p:sp>
        <p:nvSpPr>
          <p:cNvPr id="4" name="Slide Number Placeholder 3">
            <a:extLst>
              <a:ext uri="{FF2B5EF4-FFF2-40B4-BE49-F238E27FC236}">
                <a16:creationId xmlns:a16="http://schemas.microsoft.com/office/drawing/2014/main" id="{CD365AE1-A12C-CC40-8ECF-2CE170986AF8}"/>
              </a:ext>
            </a:extLst>
          </p:cNvPr>
          <p:cNvSpPr>
            <a:spLocks noGrp="1"/>
          </p:cNvSpPr>
          <p:nvPr>
            <p:ph type="sldNum" sz="quarter" idx="12"/>
          </p:nvPr>
        </p:nvSpPr>
        <p:spPr/>
        <p:txBody>
          <a:bodyPr/>
          <a:lstStyle/>
          <a:p>
            <a:fld id="{0D3EA2A3-9E4C-0E40-A1FD-275CDDA6F426}" type="slidenum">
              <a:rPr lang="en-US" smtClean="0"/>
              <a:t>22</a:t>
            </a:fld>
            <a:endParaRPr lang="en-US"/>
          </a:p>
        </p:txBody>
      </p:sp>
    </p:spTree>
    <p:extLst>
      <p:ext uri="{BB962C8B-B14F-4D97-AF65-F5344CB8AC3E}">
        <p14:creationId xmlns:p14="http://schemas.microsoft.com/office/powerpoint/2010/main" val="4206821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5755-A3C0-8D4F-835A-C0DF19E997B4}"/>
              </a:ext>
            </a:extLst>
          </p:cNvPr>
          <p:cNvSpPr>
            <a:spLocks noGrp="1"/>
          </p:cNvSpPr>
          <p:nvPr>
            <p:ph type="title"/>
          </p:nvPr>
        </p:nvSpPr>
        <p:spPr/>
        <p:txBody>
          <a:bodyPr/>
          <a:lstStyle/>
          <a:p>
            <a:r>
              <a:rPr lang="en-US" dirty="0"/>
              <a:t>Grading breakdown</a:t>
            </a:r>
          </a:p>
        </p:txBody>
      </p:sp>
      <p:sp>
        <p:nvSpPr>
          <p:cNvPr id="3" name="Slide Number Placeholder 2">
            <a:extLst>
              <a:ext uri="{FF2B5EF4-FFF2-40B4-BE49-F238E27FC236}">
                <a16:creationId xmlns:a16="http://schemas.microsoft.com/office/drawing/2014/main" id="{3EA65177-0036-A546-87C2-9E5FB4795DA1}"/>
              </a:ext>
            </a:extLst>
          </p:cNvPr>
          <p:cNvSpPr>
            <a:spLocks noGrp="1"/>
          </p:cNvSpPr>
          <p:nvPr>
            <p:ph type="sldNum" sz="quarter" idx="12"/>
          </p:nvPr>
        </p:nvSpPr>
        <p:spPr/>
        <p:txBody>
          <a:bodyPr/>
          <a:lstStyle/>
          <a:p>
            <a:fld id="{0D3EA2A3-9E4C-0E40-A1FD-275CDDA6F426}" type="slidenum">
              <a:rPr lang="en-US" smtClean="0"/>
              <a:t>23</a:t>
            </a:fld>
            <a:endParaRPr lang="en-US"/>
          </a:p>
        </p:txBody>
      </p:sp>
      <p:pic>
        <p:nvPicPr>
          <p:cNvPr id="5" name="Picture 4" descr="Text&#10;&#10;Description automatically generated">
            <a:extLst>
              <a:ext uri="{FF2B5EF4-FFF2-40B4-BE49-F238E27FC236}">
                <a16:creationId xmlns:a16="http://schemas.microsoft.com/office/drawing/2014/main" id="{1110377C-FFAA-8D43-9C79-96BA1DEB35A5}"/>
              </a:ext>
            </a:extLst>
          </p:cNvPr>
          <p:cNvPicPr>
            <a:picLocks noChangeAspect="1"/>
          </p:cNvPicPr>
          <p:nvPr/>
        </p:nvPicPr>
        <p:blipFill>
          <a:blip r:embed="rId2"/>
          <a:stretch>
            <a:fillRect/>
          </a:stretch>
        </p:blipFill>
        <p:spPr>
          <a:xfrm>
            <a:off x="2378989" y="1771650"/>
            <a:ext cx="6517215" cy="3730248"/>
          </a:xfrm>
          <a:prstGeom prst="rect">
            <a:avLst/>
          </a:prstGeom>
        </p:spPr>
      </p:pic>
    </p:spTree>
    <p:extLst>
      <p:ext uri="{BB962C8B-B14F-4D97-AF65-F5344CB8AC3E}">
        <p14:creationId xmlns:p14="http://schemas.microsoft.com/office/powerpoint/2010/main" val="439181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6FDE-6E35-E845-95F3-E6CDAFE07530}"/>
              </a:ext>
            </a:extLst>
          </p:cNvPr>
          <p:cNvSpPr>
            <a:spLocks noGrp="1"/>
          </p:cNvSpPr>
          <p:nvPr>
            <p:ph type="title"/>
          </p:nvPr>
        </p:nvSpPr>
        <p:spPr/>
        <p:txBody>
          <a:bodyPr/>
          <a:lstStyle/>
          <a:p>
            <a:r>
              <a:rPr lang="en-US" dirty="0"/>
              <a:t>Textbook</a:t>
            </a:r>
          </a:p>
        </p:txBody>
      </p:sp>
      <p:sp>
        <p:nvSpPr>
          <p:cNvPr id="3" name="Content Placeholder 2">
            <a:extLst>
              <a:ext uri="{FF2B5EF4-FFF2-40B4-BE49-F238E27FC236}">
                <a16:creationId xmlns:a16="http://schemas.microsoft.com/office/drawing/2014/main" id="{C5DA44C1-F265-FE41-A2D0-209FAFFD9727}"/>
              </a:ext>
            </a:extLst>
          </p:cNvPr>
          <p:cNvSpPr>
            <a:spLocks noGrp="1"/>
          </p:cNvSpPr>
          <p:nvPr>
            <p:ph idx="1"/>
          </p:nvPr>
        </p:nvSpPr>
        <p:spPr>
          <a:xfrm>
            <a:off x="838200" y="1520574"/>
            <a:ext cx="10515600" cy="5577650"/>
          </a:xfrm>
        </p:spPr>
        <p:txBody>
          <a:bodyPr>
            <a:normAutofit fontScale="92500" lnSpcReduction="10000"/>
          </a:bodyPr>
          <a:lstStyle/>
          <a:p>
            <a:r>
              <a:rPr lang="en-US" dirty="0" err="1"/>
              <a:t>Bonan</a:t>
            </a:r>
            <a:r>
              <a:rPr lang="en-US" dirty="0"/>
              <a:t>, G. (2019) Climate Change and Terrestrial Ecosystem Modeling, 1</a:t>
            </a:r>
            <a:r>
              <a:rPr lang="en-US" baseline="30000" dirty="0"/>
              <a:t>st</a:t>
            </a:r>
            <a:r>
              <a:rPr lang="en-US" dirty="0"/>
              <a:t> Edition, Cambridge University Press, UK.</a:t>
            </a:r>
          </a:p>
          <a:p>
            <a:endParaRPr lang="en-US" dirty="0"/>
          </a:p>
          <a:p>
            <a:endParaRPr lang="en-US" dirty="0"/>
          </a:p>
          <a:p>
            <a:endParaRPr lang="en-US" dirty="0"/>
          </a:p>
          <a:p>
            <a:endParaRPr lang="en-US" dirty="0"/>
          </a:p>
          <a:p>
            <a:endParaRPr lang="en-US" dirty="0"/>
          </a:p>
          <a:p>
            <a:endParaRPr lang="en-US" dirty="0"/>
          </a:p>
          <a:p>
            <a:endParaRPr lang="en-US" dirty="0"/>
          </a:p>
          <a:p>
            <a:r>
              <a:rPr lang="en-US" dirty="0"/>
              <a:t>Also useful: </a:t>
            </a:r>
            <a:r>
              <a:rPr lang="en-US" dirty="0" err="1"/>
              <a:t>Bonan</a:t>
            </a:r>
            <a:r>
              <a:rPr lang="en-US" dirty="0"/>
              <a:t>, G. (2016) </a:t>
            </a:r>
            <a:r>
              <a:rPr lang="en-US" i="1" dirty="0"/>
              <a:t>Ecological Climatology: Concepts and Applications</a:t>
            </a:r>
            <a:r>
              <a:rPr lang="en-US" dirty="0"/>
              <a:t>. Cambridge University Press, 3</a:t>
            </a:r>
            <a:r>
              <a:rPr lang="en-US" baseline="30000" dirty="0"/>
              <a:t>rd</a:t>
            </a:r>
            <a:r>
              <a:rPr lang="en-US" dirty="0"/>
              <a:t> Edition.</a:t>
            </a:r>
          </a:p>
          <a:p>
            <a:r>
              <a:rPr lang="en-US" i="1" dirty="0"/>
              <a:t>Note: Introductory papers, papers for your project, and supplemental readings will be provided on Canvas.</a:t>
            </a:r>
            <a:endParaRPr lang="en-US" dirty="0"/>
          </a:p>
          <a:p>
            <a:endParaRPr lang="en-US" dirty="0"/>
          </a:p>
        </p:txBody>
      </p:sp>
      <p:pic>
        <p:nvPicPr>
          <p:cNvPr id="5" name="Picture 4">
            <a:extLst>
              <a:ext uri="{FF2B5EF4-FFF2-40B4-BE49-F238E27FC236}">
                <a16:creationId xmlns:a16="http://schemas.microsoft.com/office/drawing/2014/main" id="{7E467205-2461-0D4B-8AAF-F5E8A65CB7F3}"/>
              </a:ext>
            </a:extLst>
          </p:cNvPr>
          <p:cNvPicPr>
            <a:picLocks noChangeAspect="1"/>
          </p:cNvPicPr>
          <p:nvPr/>
        </p:nvPicPr>
        <p:blipFill>
          <a:blip r:embed="rId2"/>
          <a:stretch>
            <a:fillRect/>
          </a:stretch>
        </p:blipFill>
        <p:spPr>
          <a:xfrm>
            <a:off x="4953000" y="2294276"/>
            <a:ext cx="2286000" cy="2844800"/>
          </a:xfrm>
          <a:prstGeom prst="rect">
            <a:avLst/>
          </a:prstGeom>
        </p:spPr>
      </p:pic>
      <p:sp>
        <p:nvSpPr>
          <p:cNvPr id="4" name="Slide Number Placeholder 3">
            <a:extLst>
              <a:ext uri="{FF2B5EF4-FFF2-40B4-BE49-F238E27FC236}">
                <a16:creationId xmlns:a16="http://schemas.microsoft.com/office/drawing/2014/main" id="{A31C6DC9-A431-3643-85DF-6B5655E86134}"/>
              </a:ext>
            </a:extLst>
          </p:cNvPr>
          <p:cNvSpPr>
            <a:spLocks noGrp="1"/>
          </p:cNvSpPr>
          <p:nvPr>
            <p:ph type="sldNum" sz="quarter" idx="12"/>
          </p:nvPr>
        </p:nvSpPr>
        <p:spPr/>
        <p:txBody>
          <a:bodyPr/>
          <a:lstStyle/>
          <a:p>
            <a:fld id="{0D3EA2A3-9E4C-0E40-A1FD-275CDDA6F426}" type="slidenum">
              <a:rPr lang="en-US" smtClean="0"/>
              <a:t>24</a:t>
            </a:fld>
            <a:endParaRPr lang="en-US"/>
          </a:p>
        </p:txBody>
      </p:sp>
    </p:spTree>
    <p:extLst>
      <p:ext uri="{BB962C8B-B14F-4D97-AF65-F5344CB8AC3E}">
        <p14:creationId xmlns:p14="http://schemas.microsoft.com/office/powerpoint/2010/main" val="684816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3AF2-2F3F-7345-BD59-5AA4E77395CF}"/>
              </a:ext>
            </a:extLst>
          </p:cNvPr>
          <p:cNvSpPr>
            <a:spLocks noGrp="1"/>
          </p:cNvSpPr>
          <p:nvPr>
            <p:ph type="title"/>
          </p:nvPr>
        </p:nvSpPr>
        <p:spPr/>
        <p:txBody>
          <a:bodyPr/>
          <a:lstStyle/>
          <a:p>
            <a:r>
              <a:rPr lang="en-US" dirty="0"/>
              <a:t>Lecture slides…</a:t>
            </a:r>
          </a:p>
        </p:txBody>
      </p:sp>
      <p:sp>
        <p:nvSpPr>
          <p:cNvPr id="3" name="Content Placeholder 2">
            <a:extLst>
              <a:ext uri="{FF2B5EF4-FFF2-40B4-BE49-F238E27FC236}">
                <a16:creationId xmlns:a16="http://schemas.microsoft.com/office/drawing/2014/main" id="{53487C0D-5A4A-834F-B405-130A923FD71C}"/>
              </a:ext>
            </a:extLst>
          </p:cNvPr>
          <p:cNvSpPr>
            <a:spLocks noGrp="1"/>
          </p:cNvSpPr>
          <p:nvPr>
            <p:ph idx="1"/>
          </p:nvPr>
        </p:nvSpPr>
        <p:spPr/>
        <p:txBody>
          <a:bodyPr/>
          <a:lstStyle/>
          <a:p>
            <a:r>
              <a:rPr lang="en-US" dirty="0"/>
              <a:t>Numbered</a:t>
            </a:r>
          </a:p>
          <a:p>
            <a:r>
              <a:rPr lang="en-US" dirty="0"/>
              <a:t>Uploaded to Canvas after each class</a:t>
            </a:r>
          </a:p>
          <a:p>
            <a:endParaRPr lang="en-US" dirty="0"/>
          </a:p>
          <a:p>
            <a:r>
              <a:rPr lang="en-US" dirty="0"/>
              <a:t>Participation and attendance.</a:t>
            </a:r>
          </a:p>
          <a:p>
            <a:r>
              <a:rPr lang="en-US" dirty="0"/>
              <a:t>Office hours</a:t>
            </a:r>
          </a:p>
          <a:p>
            <a:r>
              <a:rPr lang="en-US" dirty="0"/>
              <a:t>Covid and </a:t>
            </a:r>
            <a:r>
              <a:rPr lang="en-US"/>
              <a:t>student wellness</a:t>
            </a:r>
            <a:endParaRPr lang="en-US" dirty="0"/>
          </a:p>
        </p:txBody>
      </p:sp>
      <p:sp>
        <p:nvSpPr>
          <p:cNvPr id="4" name="Slide Number Placeholder 3">
            <a:extLst>
              <a:ext uri="{FF2B5EF4-FFF2-40B4-BE49-F238E27FC236}">
                <a16:creationId xmlns:a16="http://schemas.microsoft.com/office/drawing/2014/main" id="{594F55CD-2D3E-B746-9AB0-0EEC11F4E76B}"/>
              </a:ext>
            </a:extLst>
          </p:cNvPr>
          <p:cNvSpPr>
            <a:spLocks noGrp="1"/>
          </p:cNvSpPr>
          <p:nvPr>
            <p:ph type="sldNum" sz="quarter" idx="12"/>
          </p:nvPr>
        </p:nvSpPr>
        <p:spPr/>
        <p:txBody>
          <a:bodyPr/>
          <a:lstStyle/>
          <a:p>
            <a:fld id="{0D3EA2A3-9E4C-0E40-A1FD-275CDDA6F426}" type="slidenum">
              <a:rPr lang="en-US" smtClean="0"/>
              <a:t>25</a:t>
            </a:fld>
            <a:endParaRPr lang="en-US"/>
          </a:p>
        </p:txBody>
      </p:sp>
    </p:spTree>
    <p:extLst>
      <p:ext uri="{BB962C8B-B14F-4D97-AF65-F5344CB8AC3E}">
        <p14:creationId xmlns:p14="http://schemas.microsoft.com/office/powerpoint/2010/main" val="2115025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1844-C804-5F49-AB48-57DF1F37DB05}"/>
              </a:ext>
            </a:extLst>
          </p:cNvPr>
          <p:cNvSpPr>
            <a:spLocks noGrp="1"/>
          </p:cNvSpPr>
          <p:nvPr>
            <p:ph type="title"/>
          </p:nvPr>
        </p:nvSpPr>
        <p:spPr/>
        <p:txBody>
          <a:bodyPr/>
          <a:lstStyle/>
          <a:p>
            <a:r>
              <a:rPr lang="en-US" dirty="0"/>
              <a:t>Equations! </a:t>
            </a:r>
            <a:r>
              <a:rPr lang="en-US" sz="3200" i="1" dirty="0"/>
              <a:t>How much math do you need to know?</a:t>
            </a:r>
            <a:endParaRPr lang="en-US" dirty="0"/>
          </a:p>
        </p:txBody>
      </p:sp>
      <p:sp>
        <p:nvSpPr>
          <p:cNvPr id="4" name="Slide Number Placeholder 3">
            <a:extLst>
              <a:ext uri="{FF2B5EF4-FFF2-40B4-BE49-F238E27FC236}">
                <a16:creationId xmlns:a16="http://schemas.microsoft.com/office/drawing/2014/main" id="{248AFCCE-0B2D-2C42-97FF-7FBF568BDEFA}"/>
              </a:ext>
            </a:extLst>
          </p:cNvPr>
          <p:cNvSpPr>
            <a:spLocks noGrp="1"/>
          </p:cNvSpPr>
          <p:nvPr>
            <p:ph type="sldNum" sz="quarter" idx="12"/>
          </p:nvPr>
        </p:nvSpPr>
        <p:spPr>
          <a:xfrm>
            <a:off x="11353800" y="6457073"/>
            <a:ext cx="679001" cy="365125"/>
          </a:xfrm>
        </p:spPr>
        <p:txBody>
          <a:bodyPr/>
          <a:lstStyle/>
          <a:p>
            <a:fld id="{0D3EA2A3-9E4C-0E40-A1FD-275CDDA6F426}" type="slidenum">
              <a:rPr lang="en-US" smtClean="0"/>
              <a:t>26</a:t>
            </a:fld>
            <a:endParaRPr lang="en-US"/>
          </a:p>
        </p:txBody>
      </p:sp>
      <p:grpSp>
        <p:nvGrpSpPr>
          <p:cNvPr id="8" name="Group 7">
            <a:extLst>
              <a:ext uri="{FF2B5EF4-FFF2-40B4-BE49-F238E27FC236}">
                <a16:creationId xmlns:a16="http://schemas.microsoft.com/office/drawing/2014/main" id="{B25A4871-518E-6944-8A4F-CA9AA047DA1E}"/>
              </a:ext>
            </a:extLst>
          </p:cNvPr>
          <p:cNvGrpSpPr/>
          <p:nvPr/>
        </p:nvGrpSpPr>
        <p:grpSpPr>
          <a:xfrm>
            <a:off x="838200" y="1965005"/>
            <a:ext cx="5174108" cy="3949319"/>
            <a:chOff x="956953" y="2070697"/>
            <a:chExt cx="4117163" cy="3142569"/>
          </a:xfrm>
        </p:grpSpPr>
        <p:pic>
          <p:nvPicPr>
            <p:cNvPr id="6" name="Picture 5">
              <a:extLst>
                <a:ext uri="{FF2B5EF4-FFF2-40B4-BE49-F238E27FC236}">
                  <a16:creationId xmlns:a16="http://schemas.microsoft.com/office/drawing/2014/main" id="{931891A2-E633-234D-AFE5-AFA44F8F6B20}"/>
                </a:ext>
              </a:extLst>
            </p:cNvPr>
            <p:cNvPicPr>
              <a:picLocks noChangeAspect="1"/>
            </p:cNvPicPr>
            <p:nvPr/>
          </p:nvPicPr>
          <p:blipFill>
            <a:blip r:embed="rId3"/>
            <a:stretch>
              <a:fillRect/>
            </a:stretch>
          </p:blipFill>
          <p:spPr>
            <a:xfrm>
              <a:off x="956953" y="2070697"/>
              <a:ext cx="4117163" cy="3142569"/>
            </a:xfrm>
            <a:prstGeom prst="rect">
              <a:avLst/>
            </a:prstGeom>
          </p:spPr>
        </p:pic>
        <p:sp>
          <p:nvSpPr>
            <p:cNvPr id="7" name="Rectangle 6">
              <a:extLst>
                <a:ext uri="{FF2B5EF4-FFF2-40B4-BE49-F238E27FC236}">
                  <a16:creationId xmlns:a16="http://schemas.microsoft.com/office/drawing/2014/main" id="{058C123A-7615-E944-B527-D255EA0EBEC7}"/>
                </a:ext>
              </a:extLst>
            </p:cNvPr>
            <p:cNvSpPr/>
            <p:nvPr/>
          </p:nvSpPr>
          <p:spPr>
            <a:xfrm>
              <a:off x="956953" y="2070697"/>
              <a:ext cx="1216231" cy="233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41306D22-CD49-DD46-A53F-5E02E1397EE0}"/>
              </a:ext>
            </a:extLst>
          </p:cNvPr>
          <p:cNvPicPr>
            <a:picLocks noChangeAspect="1"/>
          </p:cNvPicPr>
          <p:nvPr/>
        </p:nvPicPr>
        <p:blipFill>
          <a:blip r:embed="rId4"/>
          <a:stretch>
            <a:fillRect/>
          </a:stretch>
        </p:blipFill>
        <p:spPr>
          <a:xfrm>
            <a:off x="7860271" y="1607385"/>
            <a:ext cx="2416381" cy="686133"/>
          </a:xfrm>
          <a:prstGeom prst="rect">
            <a:avLst/>
          </a:prstGeom>
        </p:spPr>
      </p:pic>
      <p:grpSp>
        <p:nvGrpSpPr>
          <p:cNvPr id="17" name="Group 16">
            <a:extLst>
              <a:ext uri="{FF2B5EF4-FFF2-40B4-BE49-F238E27FC236}">
                <a16:creationId xmlns:a16="http://schemas.microsoft.com/office/drawing/2014/main" id="{1EC52CB7-A95A-8748-8CC3-931C171F39A4}"/>
              </a:ext>
            </a:extLst>
          </p:cNvPr>
          <p:cNvGrpSpPr/>
          <p:nvPr/>
        </p:nvGrpSpPr>
        <p:grpSpPr>
          <a:xfrm>
            <a:off x="7823256" y="2367855"/>
            <a:ext cx="3155430" cy="1387601"/>
            <a:chOff x="7949387" y="1623994"/>
            <a:chExt cx="3155430" cy="1387601"/>
          </a:xfrm>
        </p:grpSpPr>
        <p:pic>
          <p:nvPicPr>
            <p:cNvPr id="10" name="Picture 9">
              <a:extLst>
                <a:ext uri="{FF2B5EF4-FFF2-40B4-BE49-F238E27FC236}">
                  <a16:creationId xmlns:a16="http://schemas.microsoft.com/office/drawing/2014/main" id="{654DBAC6-BFB2-4D4B-8D1F-6CB0B7632DF1}"/>
                </a:ext>
              </a:extLst>
            </p:cNvPr>
            <p:cNvPicPr>
              <a:picLocks noChangeAspect="1"/>
            </p:cNvPicPr>
            <p:nvPr/>
          </p:nvPicPr>
          <p:blipFill>
            <a:blip r:embed="rId5"/>
            <a:stretch>
              <a:fillRect/>
            </a:stretch>
          </p:blipFill>
          <p:spPr>
            <a:xfrm>
              <a:off x="7949387" y="2067663"/>
              <a:ext cx="3155430" cy="943932"/>
            </a:xfrm>
            <a:prstGeom prst="rect">
              <a:avLst/>
            </a:prstGeom>
          </p:spPr>
        </p:pic>
        <p:sp>
          <p:nvSpPr>
            <p:cNvPr id="13" name="Right Brace 12">
              <a:extLst>
                <a:ext uri="{FF2B5EF4-FFF2-40B4-BE49-F238E27FC236}">
                  <a16:creationId xmlns:a16="http://schemas.microsoft.com/office/drawing/2014/main" id="{928AA89C-A117-7442-A2F2-382CD324F813}"/>
                </a:ext>
              </a:extLst>
            </p:cNvPr>
            <p:cNvSpPr/>
            <p:nvPr/>
          </p:nvSpPr>
          <p:spPr>
            <a:xfrm rot="16200000">
              <a:off x="9227391" y="1759465"/>
              <a:ext cx="225631" cy="77137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F5C7799-A962-094C-96AD-7F955FC38109}"/>
                </a:ext>
              </a:extLst>
            </p:cNvPr>
            <p:cNvSpPr txBox="1"/>
            <p:nvPr/>
          </p:nvSpPr>
          <p:spPr>
            <a:xfrm>
              <a:off x="9194593" y="1623994"/>
              <a:ext cx="665018" cy="369332"/>
            </a:xfrm>
            <a:prstGeom prst="rect">
              <a:avLst/>
            </a:prstGeom>
            <a:noFill/>
          </p:spPr>
          <p:txBody>
            <a:bodyPr wrap="square" rtlCol="0">
              <a:spAutoFit/>
            </a:bodyPr>
            <a:lstStyle/>
            <a:p>
              <a:r>
                <a:rPr lang="en-US" i="1" dirty="0">
                  <a:latin typeface="Bell MT" panose="02020503060305020303" pitchFamily="18" charset="77"/>
                </a:rPr>
                <a:t>β</a:t>
              </a:r>
              <a:r>
                <a:rPr lang="en-US" i="1" baseline="-25000" dirty="0">
                  <a:latin typeface="Times" pitchFamily="2" charset="0"/>
                </a:rPr>
                <a:t>w</a:t>
              </a:r>
            </a:p>
          </p:txBody>
        </p:sp>
      </p:grpSp>
      <p:pic>
        <p:nvPicPr>
          <p:cNvPr id="19" name="Picture 18">
            <a:extLst>
              <a:ext uri="{FF2B5EF4-FFF2-40B4-BE49-F238E27FC236}">
                <a16:creationId xmlns:a16="http://schemas.microsoft.com/office/drawing/2014/main" id="{5FFB4706-7481-2F4B-B497-17E30F80754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0"/>
                    </a14:imgEffect>
                    <a14:imgEffect>
                      <a14:brightnessContrast bright="40000" contrast="-40000"/>
                    </a14:imgEffect>
                  </a14:imgLayer>
                </a14:imgProps>
              </a:ext>
            </a:extLst>
          </a:blip>
          <a:stretch>
            <a:fillRect/>
          </a:stretch>
        </p:blipFill>
        <p:spPr>
          <a:xfrm>
            <a:off x="7891016" y="4007435"/>
            <a:ext cx="2451438" cy="745045"/>
          </a:xfrm>
          <a:prstGeom prst="rect">
            <a:avLst/>
          </a:prstGeom>
        </p:spPr>
      </p:pic>
      <p:sp>
        <p:nvSpPr>
          <p:cNvPr id="20" name="Arc 19">
            <a:extLst>
              <a:ext uri="{FF2B5EF4-FFF2-40B4-BE49-F238E27FC236}">
                <a16:creationId xmlns:a16="http://schemas.microsoft.com/office/drawing/2014/main" id="{F6279B8D-B9E8-E448-8141-122928E434C0}"/>
              </a:ext>
            </a:extLst>
          </p:cNvPr>
          <p:cNvSpPr/>
          <p:nvPr/>
        </p:nvSpPr>
        <p:spPr>
          <a:xfrm rot="16539727">
            <a:off x="7558634" y="2546494"/>
            <a:ext cx="2043907" cy="2057068"/>
          </a:xfrm>
          <a:prstGeom prst="arc">
            <a:avLst>
              <a:gd name="adj1" fmla="val 13036120"/>
              <a:gd name="adj2" fmla="val 1268247"/>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a:extLst>
              <a:ext uri="{FF2B5EF4-FFF2-40B4-BE49-F238E27FC236}">
                <a16:creationId xmlns:a16="http://schemas.microsoft.com/office/drawing/2014/main" id="{3D653A08-D397-2B40-97C0-75CBCF070BFF}"/>
              </a:ext>
            </a:extLst>
          </p:cNvPr>
          <p:cNvGrpSpPr/>
          <p:nvPr/>
        </p:nvGrpSpPr>
        <p:grpSpPr>
          <a:xfrm>
            <a:off x="8094795" y="5056464"/>
            <a:ext cx="2238559" cy="1364030"/>
            <a:chOff x="8001078" y="5357446"/>
            <a:chExt cx="2238559" cy="1364030"/>
          </a:xfrm>
        </p:grpSpPr>
        <p:cxnSp>
          <p:nvCxnSpPr>
            <p:cNvPr id="22" name="Straight Connector 21">
              <a:extLst>
                <a:ext uri="{FF2B5EF4-FFF2-40B4-BE49-F238E27FC236}">
                  <a16:creationId xmlns:a16="http://schemas.microsoft.com/office/drawing/2014/main" id="{53686670-D4E7-954F-B805-E6049D1BA7D0}"/>
                </a:ext>
              </a:extLst>
            </p:cNvPr>
            <p:cNvCxnSpPr>
              <a:cxnSpLocks/>
            </p:cNvCxnSpPr>
            <p:nvPr/>
          </p:nvCxnSpPr>
          <p:spPr>
            <a:xfrm>
              <a:off x="8003969" y="5357446"/>
              <a:ext cx="0" cy="1364029"/>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FBF8F6-28CD-9740-A31B-18D9C507C3AA}"/>
                </a:ext>
              </a:extLst>
            </p:cNvPr>
            <p:cNvCxnSpPr>
              <a:cxnSpLocks/>
            </p:cNvCxnSpPr>
            <p:nvPr/>
          </p:nvCxnSpPr>
          <p:spPr>
            <a:xfrm flipH="1">
              <a:off x="8001078" y="6721476"/>
              <a:ext cx="2238559" cy="0"/>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CCDA0AC2-3BA5-204D-9B23-634E09608601}"/>
              </a:ext>
            </a:extLst>
          </p:cNvPr>
          <p:cNvSpPr txBox="1"/>
          <p:nvPr/>
        </p:nvSpPr>
        <p:spPr>
          <a:xfrm rot="16200000">
            <a:off x="7320854" y="5430289"/>
            <a:ext cx="665018" cy="369332"/>
          </a:xfrm>
          <a:prstGeom prst="rect">
            <a:avLst/>
          </a:prstGeom>
          <a:noFill/>
        </p:spPr>
        <p:txBody>
          <a:bodyPr wrap="square" rtlCol="0">
            <a:spAutoFit/>
          </a:bodyPr>
          <a:lstStyle/>
          <a:p>
            <a:r>
              <a:rPr lang="en-US" i="1" dirty="0">
                <a:latin typeface="Bell MT" panose="02020503060305020303" pitchFamily="18" charset="77"/>
              </a:rPr>
              <a:t>β</a:t>
            </a:r>
            <a:r>
              <a:rPr lang="en-US" i="1" baseline="-25000" dirty="0">
                <a:latin typeface="Times" pitchFamily="2" charset="0"/>
              </a:rPr>
              <a:t>w</a:t>
            </a:r>
          </a:p>
        </p:txBody>
      </p:sp>
      <p:sp>
        <p:nvSpPr>
          <p:cNvPr id="29" name="TextBox 28">
            <a:extLst>
              <a:ext uri="{FF2B5EF4-FFF2-40B4-BE49-F238E27FC236}">
                <a16:creationId xmlns:a16="http://schemas.microsoft.com/office/drawing/2014/main" id="{2D1D68BA-6E0D-3B45-8119-DCCAAE9BBB20}"/>
              </a:ext>
            </a:extLst>
          </p:cNvPr>
          <p:cNvSpPr txBox="1"/>
          <p:nvPr/>
        </p:nvSpPr>
        <p:spPr>
          <a:xfrm>
            <a:off x="7762286" y="6230527"/>
            <a:ext cx="332505" cy="369332"/>
          </a:xfrm>
          <a:prstGeom prst="rect">
            <a:avLst/>
          </a:prstGeom>
          <a:noFill/>
        </p:spPr>
        <p:txBody>
          <a:bodyPr wrap="square" rtlCol="0">
            <a:spAutoFit/>
          </a:bodyPr>
          <a:lstStyle/>
          <a:p>
            <a:r>
              <a:rPr lang="en-US" dirty="0"/>
              <a:t>0</a:t>
            </a:r>
            <a:endParaRPr lang="en-US" baseline="-25000" dirty="0"/>
          </a:p>
        </p:txBody>
      </p:sp>
      <p:sp>
        <p:nvSpPr>
          <p:cNvPr id="30" name="TextBox 29">
            <a:extLst>
              <a:ext uri="{FF2B5EF4-FFF2-40B4-BE49-F238E27FC236}">
                <a16:creationId xmlns:a16="http://schemas.microsoft.com/office/drawing/2014/main" id="{F01CA7F6-4631-884C-A9B6-5240C1691AA1}"/>
              </a:ext>
            </a:extLst>
          </p:cNvPr>
          <p:cNvSpPr txBox="1"/>
          <p:nvPr/>
        </p:nvSpPr>
        <p:spPr>
          <a:xfrm>
            <a:off x="7762286" y="5006597"/>
            <a:ext cx="332506" cy="369332"/>
          </a:xfrm>
          <a:prstGeom prst="rect">
            <a:avLst/>
          </a:prstGeom>
          <a:noFill/>
        </p:spPr>
        <p:txBody>
          <a:bodyPr wrap="square" rtlCol="0">
            <a:spAutoFit/>
          </a:bodyPr>
          <a:lstStyle/>
          <a:p>
            <a:r>
              <a:rPr lang="en-US" dirty="0"/>
              <a:t>1</a:t>
            </a:r>
            <a:endParaRPr lang="en-US" baseline="-25000" dirty="0"/>
          </a:p>
        </p:txBody>
      </p:sp>
      <p:cxnSp>
        <p:nvCxnSpPr>
          <p:cNvPr id="32" name="Straight Connector 31">
            <a:extLst>
              <a:ext uri="{FF2B5EF4-FFF2-40B4-BE49-F238E27FC236}">
                <a16:creationId xmlns:a16="http://schemas.microsoft.com/office/drawing/2014/main" id="{3A388B6E-4E31-DB4C-B6D8-AB340554D2C9}"/>
              </a:ext>
            </a:extLst>
          </p:cNvPr>
          <p:cNvCxnSpPr/>
          <p:nvPr/>
        </p:nvCxnSpPr>
        <p:spPr>
          <a:xfrm>
            <a:off x="8021635" y="5191263"/>
            <a:ext cx="731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7E67AB-4CBD-6848-A092-B2F48CC68C9A}"/>
              </a:ext>
            </a:extLst>
          </p:cNvPr>
          <p:cNvCxnSpPr>
            <a:cxnSpLocks/>
          </p:cNvCxnSpPr>
          <p:nvPr/>
        </p:nvCxnSpPr>
        <p:spPr>
          <a:xfrm>
            <a:off x="8021635" y="6420493"/>
            <a:ext cx="731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4C5868-2838-D645-9A6A-D3DF1D9BBC0D}"/>
              </a:ext>
            </a:extLst>
          </p:cNvPr>
          <p:cNvCxnSpPr>
            <a:cxnSpLocks/>
          </p:cNvCxnSpPr>
          <p:nvPr/>
        </p:nvCxnSpPr>
        <p:spPr>
          <a:xfrm rot="16200000">
            <a:off x="8058211" y="6478177"/>
            <a:ext cx="731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C3BCDD-0997-974C-AA34-193BAE90BE73}"/>
              </a:ext>
            </a:extLst>
          </p:cNvPr>
          <p:cNvCxnSpPr>
            <a:cxnSpLocks/>
          </p:cNvCxnSpPr>
          <p:nvPr/>
        </p:nvCxnSpPr>
        <p:spPr>
          <a:xfrm rot="16200000">
            <a:off x="10061451" y="6457073"/>
            <a:ext cx="731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651F11C-1267-3642-9A34-2C30FA6BC6F9}"/>
              </a:ext>
            </a:extLst>
          </p:cNvPr>
          <p:cNvCxnSpPr>
            <a:cxnSpLocks/>
          </p:cNvCxnSpPr>
          <p:nvPr/>
        </p:nvCxnSpPr>
        <p:spPr>
          <a:xfrm rot="16200000">
            <a:off x="9532474" y="6456142"/>
            <a:ext cx="731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8689E5-E515-4945-B254-EA598C18C657}"/>
              </a:ext>
            </a:extLst>
          </p:cNvPr>
          <p:cNvSpPr txBox="1"/>
          <p:nvPr/>
        </p:nvSpPr>
        <p:spPr>
          <a:xfrm>
            <a:off x="7938856" y="6501473"/>
            <a:ext cx="332505" cy="369332"/>
          </a:xfrm>
          <a:prstGeom prst="rect">
            <a:avLst/>
          </a:prstGeom>
          <a:noFill/>
        </p:spPr>
        <p:txBody>
          <a:bodyPr wrap="square" rtlCol="0">
            <a:spAutoFit/>
          </a:bodyPr>
          <a:lstStyle/>
          <a:p>
            <a:r>
              <a:rPr lang="en-US" dirty="0"/>
              <a:t>0</a:t>
            </a:r>
            <a:endParaRPr lang="en-US" baseline="-25000" dirty="0"/>
          </a:p>
        </p:txBody>
      </p:sp>
      <p:sp>
        <p:nvSpPr>
          <p:cNvPr id="40" name="TextBox 39">
            <a:extLst>
              <a:ext uri="{FF2B5EF4-FFF2-40B4-BE49-F238E27FC236}">
                <a16:creationId xmlns:a16="http://schemas.microsoft.com/office/drawing/2014/main" id="{981B6094-AE1C-0647-AA0F-ECDD46D5184D}"/>
              </a:ext>
            </a:extLst>
          </p:cNvPr>
          <p:cNvSpPr txBox="1"/>
          <p:nvPr/>
        </p:nvSpPr>
        <p:spPr>
          <a:xfrm>
            <a:off x="9326015" y="6502801"/>
            <a:ext cx="545124" cy="369332"/>
          </a:xfrm>
          <a:prstGeom prst="rect">
            <a:avLst/>
          </a:prstGeom>
          <a:noFill/>
        </p:spPr>
        <p:txBody>
          <a:bodyPr wrap="square" rtlCol="0">
            <a:spAutoFit/>
          </a:bodyPr>
          <a:lstStyle/>
          <a:p>
            <a:r>
              <a:rPr lang="en-US" dirty="0"/>
              <a:t>0.7</a:t>
            </a:r>
            <a:endParaRPr lang="en-US" baseline="-25000" dirty="0"/>
          </a:p>
        </p:txBody>
      </p:sp>
      <p:sp>
        <p:nvSpPr>
          <p:cNvPr id="41" name="TextBox 40">
            <a:extLst>
              <a:ext uri="{FF2B5EF4-FFF2-40B4-BE49-F238E27FC236}">
                <a16:creationId xmlns:a16="http://schemas.microsoft.com/office/drawing/2014/main" id="{A098FB3C-79B2-F948-81B5-27844FC8ED0D}"/>
              </a:ext>
            </a:extLst>
          </p:cNvPr>
          <p:cNvSpPr txBox="1"/>
          <p:nvPr/>
        </p:nvSpPr>
        <p:spPr>
          <a:xfrm>
            <a:off x="9964551" y="6503034"/>
            <a:ext cx="545124" cy="369332"/>
          </a:xfrm>
          <a:prstGeom prst="rect">
            <a:avLst/>
          </a:prstGeom>
          <a:noFill/>
        </p:spPr>
        <p:txBody>
          <a:bodyPr wrap="square" rtlCol="0">
            <a:spAutoFit/>
          </a:bodyPr>
          <a:lstStyle/>
          <a:p>
            <a:r>
              <a:rPr lang="en-US" dirty="0"/>
              <a:t>1</a:t>
            </a:r>
            <a:endParaRPr lang="en-US" baseline="-25000" dirty="0"/>
          </a:p>
        </p:txBody>
      </p:sp>
      <p:sp>
        <p:nvSpPr>
          <p:cNvPr id="42" name="TextBox 41">
            <a:extLst>
              <a:ext uri="{FF2B5EF4-FFF2-40B4-BE49-F238E27FC236}">
                <a16:creationId xmlns:a16="http://schemas.microsoft.com/office/drawing/2014/main" id="{BC6CD3CE-903D-8342-93D9-C4500C4C3EAE}"/>
              </a:ext>
            </a:extLst>
          </p:cNvPr>
          <p:cNvSpPr txBox="1"/>
          <p:nvPr/>
        </p:nvSpPr>
        <p:spPr>
          <a:xfrm>
            <a:off x="10440492" y="6334787"/>
            <a:ext cx="665018" cy="369332"/>
          </a:xfrm>
          <a:prstGeom prst="rect">
            <a:avLst/>
          </a:prstGeom>
          <a:noFill/>
        </p:spPr>
        <p:txBody>
          <a:bodyPr wrap="square" rtlCol="0">
            <a:spAutoFit/>
          </a:bodyPr>
          <a:lstStyle/>
          <a:p>
            <a:r>
              <a:rPr lang="en-US" i="1" dirty="0">
                <a:latin typeface="Times" pitchFamily="2" charset="0"/>
              </a:rPr>
              <a:t>W</a:t>
            </a:r>
            <a:endParaRPr lang="en-US" i="1" baseline="-25000" dirty="0">
              <a:latin typeface="Times" pitchFamily="2" charset="0"/>
            </a:endParaRPr>
          </a:p>
        </p:txBody>
      </p:sp>
      <p:cxnSp>
        <p:nvCxnSpPr>
          <p:cNvPr id="43" name="Straight Connector 42">
            <a:extLst>
              <a:ext uri="{FF2B5EF4-FFF2-40B4-BE49-F238E27FC236}">
                <a16:creationId xmlns:a16="http://schemas.microsoft.com/office/drawing/2014/main" id="{43C9E0EB-74A1-F540-9952-C8161F0D3EBD}"/>
              </a:ext>
            </a:extLst>
          </p:cNvPr>
          <p:cNvCxnSpPr>
            <a:cxnSpLocks/>
          </p:cNvCxnSpPr>
          <p:nvPr/>
        </p:nvCxnSpPr>
        <p:spPr>
          <a:xfrm>
            <a:off x="9560448" y="5128693"/>
            <a:ext cx="0" cy="136402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C7F94A-757B-F941-9057-9AD27D881C73}"/>
              </a:ext>
            </a:extLst>
          </p:cNvPr>
          <p:cNvCxnSpPr>
            <a:cxnSpLocks/>
            <a:endCxn id="29" idx="3"/>
          </p:cNvCxnSpPr>
          <p:nvPr/>
        </p:nvCxnSpPr>
        <p:spPr>
          <a:xfrm flipH="1">
            <a:off x="8094791" y="5191263"/>
            <a:ext cx="1462761" cy="12239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EC75B3-C420-F24E-A2C3-02E4EE24012B}"/>
              </a:ext>
            </a:extLst>
          </p:cNvPr>
          <p:cNvCxnSpPr>
            <a:cxnSpLocks/>
          </p:cNvCxnSpPr>
          <p:nvPr/>
        </p:nvCxnSpPr>
        <p:spPr>
          <a:xfrm flipH="1">
            <a:off x="9569055" y="5187511"/>
            <a:ext cx="52897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ED49ED6-1E51-B84D-A372-794AFED394E6}"/>
              </a:ext>
            </a:extLst>
          </p:cNvPr>
          <p:cNvSpPr txBox="1"/>
          <p:nvPr/>
        </p:nvSpPr>
        <p:spPr>
          <a:xfrm>
            <a:off x="9829542" y="5626041"/>
            <a:ext cx="1025823" cy="369332"/>
          </a:xfrm>
          <a:prstGeom prst="rect">
            <a:avLst/>
          </a:prstGeom>
          <a:noFill/>
        </p:spPr>
        <p:txBody>
          <a:bodyPr wrap="square" rtlCol="0">
            <a:spAutoFit/>
          </a:bodyPr>
          <a:lstStyle/>
          <a:p>
            <a:r>
              <a:rPr lang="en-US" i="1" dirty="0">
                <a:latin typeface="Times" pitchFamily="2" charset="0"/>
              </a:rPr>
              <a:t>W</a:t>
            </a:r>
            <a:r>
              <a:rPr lang="en-US" i="1" baseline="-25000" dirty="0">
                <a:latin typeface="Times" pitchFamily="2" charset="0"/>
              </a:rPr>
              <a:t>0</a:t>
            </a:r>
            <a:r>
              <a:rPr lang="en-US" dirty="0">
                <a:latin typeface="Times" pitchFamily="2" charset="0"/>
              </a:rPr>
              <a:t> = 0.7</a:t>
            </a:r>
            <a:endParaRPr lang="en-US" i="1" baseline="-25000" dirty="0">
              <a:latin typeface="Times" pitchFamily="2" charset="0"/>
            </a:endParaRPr>
          </a:p>
        </p:txBody>
      </p:sp>
    </p:spTree>
    <p:extLst>
      <p:ext uri="{BB962C8B-B14F-4D97-AF65-F5344CB8AC3E}">
        <p14:creationId xmlns:p14="http://schemas.microsoft.com/office/powerpoint/2010/main" val="3450209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F0E59-9AC0-7A4E-A4ED-C999A52AAE52}"/>
              </a:ext>
            </a:extLst>
          </p:cNvPr>
          <p:cNvSpPr>
            <a:spLocks noGrp="1"/>
          </p:cNvSpPr>
          <p:nvPr>
            <p:ph type="title"/>
          </p:nvPr>
        </p:nvSpPr>
        <p:spPr/>
        <p:txBody>
          <a:bodyPr/>
          <a:lstStyle/>
          <a:p>
            <a:r>
              <a:rPr lang="en-US" dirty="0"/>
              <a:t>Extra credit</a:t>
            </a:r>
          </a:p>
        </p:txBody>
      </p:sp>
      <p:sp>
        <p:nvSpPr>
          <p:cNvPr id="3" name="Content Placeholder 2">
            <a:extLst>
              <a:ext uri="{FF2B5EF4-FFF2-40B4-BE49-F238E27FC236}">
                <a16:creationId xmlns:a16="http://schemas.microsoft.com/office/drawing/2014/main" id="{C765401A-02B7-824A-BB67-2C897B7849B5}"/>
              </a:ext>
            </a:extLst>
          </p:cNvPr>
          <p:cNvSpPr>
            <a:spLocks noGrp="1"/>
          </p:cNvSpPr>
          <p:nvPr>
            <p:ph idx="1"/>
          </p:nvPr>
        </p:nvSpPr>
        <p:spPr/>
        <p:txBody>
          <a:bodyPr/>
          <a:lstStyle/>
          <a:p>
            <a:r>
              <a:rPr lang="en-US" dirty="0"/>
              <a:t>1 extra credit for “In the news” item related to TEMs</a:t>
            </a:r>
          </a:p>
          <a:p>
            <a:r>
              <a:rPr lang="en-US" dirty="0"/>
              <a:t>Present 1-3 slides at beginning of class</a:t>
            </a:r>
          </a:p>
          <a:p>
            <a:r>
              <a:rPr lang="en-US" dirty="0"/>
              <a:t>Max 2 extra credits per person</a:t>
            </a:r>
          </a:p>
        </p:txBody>
      </p:sp>
      <p:sp>
        <p:nvSpPr>
          <p:cNvPr id="4" name="Slide Number Placeholder 3">
            <a:extLst>
              <a:ext uri="{FF2B5EF4-FFF2-40B4-BE49-F238E27FC236}">
                <a16:creationId xmlns:a16="http://schemas.microsoft.com/office/drawing/2014/main" id="{BC1F0CA8-C453-0340-86E1-EDF424BA418B}"/>
              </a:ext>
            </a:extLst>
          </p:cNvPr>
          <p:cNvSpPr>
            <a:spLocks noGrp="1"/>
          </p:cNvSpPr>
          <p:nvPr>
            <p:ph type="sldNum" sz="quarter" idx="12"/>
          </p:nvPr>
        </p:nvSpPr>
        <p:spPr/>
        <p:txBody>
          <a:bodyPr/>
          <a:lstStyle/>
          <a:p>
            <a:fld id="{0D3EA2A3-9E4C-0E40-A1FD-275CDDA6F426}" type="slidenum">
              <a:rPr lang="en-US" smtClean="0"/>
              <a:t>27</a:t>
            </a:fld>
            <a:endParaRPr lang="en-US"/>
          </a:p>
        </p:txBody>
      </p:sp>
      <p:pic>
        <p:nvPicPr>
          <p:cNvPr id="6" name="Picture 5">
            <a:extLst>
              <a:ext uri="{FF2B5EF4-FFF2-40B4-BE49-F238E27FC236}">
                <a16:creationId xmlns:a16="http://schemas.microsoft.com/office/drawing/2014/main" id="{8A0A7AC1-4D09-6B4A-88A1-4B6518CEC867}"/>
              </a:ext>
            </a:extLst>
          </p:cNvPr>
          <p:cNvPicPr>
            <a:picLocks noChangeAspect="1"/>
          </p:cNvPicPr>
          <p:nvPr/>
        </p:nvPicPr>
        <p:blipFill>
          <a:blip r:embed="rId2"/>
          <a:stretch>
            <a:fillRect/>
          </a:stretch>
        </p:blipFill>
        <p:spPr>
          <a:xfrm>
            <a:off x="1498848" y="3629891"/>
            <a:ext cx="8605256" cy="2636765"/>
          </a:xfrm>
          <a:prstGeom prst="rect">
            <a:avLst/>
          </a:prstGeom>
        </p:spPr>
      </p:pic>
    </p:spTree>
    <p:extLst>
      <p:ext uri="{BB962C8B-B14F-4D97-AF65-F5344CB8AC3E}">
        <p14:creationId xmlns:p14="http://schemas.microsoft.com/office/powerpoint/2010/main" val="4169489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A505-AA75-F84B-8780-2CCBF795B6CE}"/>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3562409C-F484-554A-A109-F756277C14EA}"/>
              </a:ext>
            </a:extLst>
          </p:cNvPr>
          <p:cNvSpPr>
            <a:spLocks noGrp="1"/>
          </p:cNvSpPr>
          <p:nvPr>
            <p:ph idx="1"/>
          </p:nvPr>
        </p:nvSpPr>
        <p:spPr/>
        <p:txBody>
          <a:bodyPr/>
          <a:lstStyle/>
          <a:p>
            <a:r>
              <a:rPr lang="en-US" dirty="0"/>
              <a:t>Class on Wednesday: History of terrestrial ecosystem modeling, earth system modeling, and how all this fits into the IPCC climate change reports</a:t>
            </a:r>
          </a:p>
          <a:p>
            <a:endParaRPr lang="en-US" dirty="0"/>
          </a:p>
          <a:p>
            <a:r>
              <a:rPr lang="en-US" i="1" dirty="0"/>
              <a:t>Meanwhile, have a read of </a:t>
            </a:r>
            <a:r>
              <a:rPr lang="en-US" i="1" dirty="0" err="1"/>
              <a:t>Bonan</a:t>
            </a:r>
            <a:r>
              <a:rPr lang="en-US" i="1" dirty="0"/>
              <a:t> textbook Chapter 1 (provided on Canvas)</a:t>
            </a:r>
          </a:p>
        </p:txBody>
      </p:sp>
      <p:sp>
        <p:nvSpPr>
          <p:cNvPr id="4" name="Slide Number Placeholder 3">
            <a:extLst>
              <a:ext uri="{FF2B5EF4-FFF2-40B4-BE49-F238E27FC236}">
                <a16:creationId xmlns:a16="http://schemas.microsoft.com/office/drawing/2014/main" id="{FCAC7EA2-346A-2242-AA02-3BCF544E3F4D}"/>
              </a:ext>
            </a:extLst>
          </p:cNvPr>
          <p:cNvSpPr>
            <a:spLocks noGrp="1"/>
          </p:cNvSpPr>
          <p:nvPr>
            <p:ph type="sldNum" sz="quarter" idx="12"/>
          </p:nvPr>
        </p:nvSpPr>
        <p:spPr/>
        <p:txBody>
          <a:bodyPr/>
          <a:lstStyle/>
          <a:p>
            <a:fld id="{0D3EA2A3-9E4C-0E40-A1FD-275CDDA6F426}" type="slidenum">
              <a:rPr lang="en-US" smtClean="0"/>
              <a:t>28</a:t>
            </a:fld>
            <a:endParaRPr lang="en-US"/>
          </a:p>
        </p:txBody>
      </p:sp>
    </p:spTree>
    <p:extLst>
      <p:ext uri="{BB962C8B-B14F-4D97-AF65-F5344CB8AC3E}">
        <p14:creationId xmlns:p14="http://schemas.microsoft.com/office/powerpoint/2010/main" val="205720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BCF08-B92B-E548-BC00-D96E0844F182}"/>
              </a:ext>
            </a:extLst>
          </p:cNvPr>
          <p:cNvSpPr>
            <a:spLocks noGrp="1"/>
          </p:cNvSpPr>
          <p:nvPr>
            <p:ph type="title"/>
          </p:nvPr>
        </p:nvSpPr>
        <p:spPr/>
        <p:txBody>
          <a:bodyPr/>
          <a:lstStyle/>
          <a:p>
            <a:r>
              <a:rPr lang="en-US" dirty="0"/>
              <a:t>What is a Terrestrial Ecosystem Model?</a:t>
            </a:r>
          </a:p>
        </p:txBody>
      </p:sp>
      <p:sp>
        <p:nvSpPr>
          <p:cNvPr id="3" name="Content Placeholder 2">
            <a:extLst>
              <a:ext uri="{FF2B5EF4-FFF2-40B4-BE49-F238E27FC236}">
                <a16:creationId xmlns:a16="http://schemas.microsoft.com/office/drawing/2014/main" id="{624A22FF-0486-ED46-8153-8B8F411BA6EA}"/>
              </a:ext>
            </a:extLst>
          </p:cNvPr>
          <p:cNvSpPr>
            <a:spLocks noGrp="1"/>
          </p:cNvSpPr>
          <p:nvPr>
            <p:ph idx="1"/>
          </p:nvPr>
        </p:nvSpPr>
        <p:spPr>
          <a:xfrm>
            <a:off x="602449" y="1984383"/>
            <a:ext cx="6334496" cy="4351338"/>
          </a:xfrm>
        </p:spPr>
        <p:txBody>
          <a:bodyPr>
            <a:normAutofit/>
          </a:bodyPr>
          <a:lstStyle/>
          <a:p>
            <a:r>
              <a:rPr lang="en-US" sz="2400" dirty="0"/>
              <a:t>The land component of an earth system model</a:t>
            </a:r>
          </a:p>
          <a:p>
            <a:r>
              <a:rPr lang="en-US" sz="2400" dirty="0"/>
              <a:t>Terrestrial ecosystems and physical, chemical and biological processes</a:t>
            </a:r>
          </a:p>
          <a:p>
            <a:r>
              <a:rPr lang="en-US" sz="2400" dirty="0"/>
              <a:t>Contains hydrology, energy, biogeochemical cycles (i.e. carbon), human activities</a:t>
            </a:r>
          </a:p>
          <a:p>
            <a:r>
              <a:rPr lang="en-US" sz="2400" dirty="0"/>
              <a:t>Global scale</a:t>
            </a:r>
          </a:p>
          <a:p>
            <a:r>
              <a:rPr lang="en-US" sz="2400" dirty="0"/>
              <a:t>Used for historical and future projections</a:t>
            </a:r>
          </a:p>
          <a:p>
            <a:r>
              <a:rPr lang="en-US" sz="2400" dirty="0"/>
              <a:t>Developed from a range of fields</a:t>
            </a:r>
          </a:p>
        </p:txBody>
      </p:sp>
      <p:sp>
        <p:nvSpPr>
          <p:cNvPr id="4" name="Slide Number Placeholder 3">
            <a:extLst>
              <a:ext uri="{FF2B5EF4-FFF2-40B4-BE49-F238E27FC236}">
                <a16:creationId xmlns:a16="http://schemas.microsoft.com/office/drawing/2014/main" id="{10C14E9A-9FA7-E642-A409-1847A73D4166}"/>
              </a:ext>
            </a:extLst>
          </p:cNvPr>
          <p:cNvSpPr>
            <a:spLocks noGrp="1"/>
          </p:cNvSpPr>
          <p:nvPr>
            <p:ph type="sldNum" sz="quarter" idx="12"/>
          </p:nvPr>
        </p:nvSpPr>
        <p:spPr/>
        <p:txBody>
          <a:bodyPr/>
          <a:lstStyle/>
          <a:p>
            <a:fld id="{0D3EA2A3-9E4C-0E40-A1FD-275CDDA6F426}" type="slidenum">
              <a:rPr lang="en-US" smtClean="0"/>
              <a:t>3</a:t>
            </a:fld>
            <a:endParaRPr lang="en-US"/>
          </a:p>
        </p:txBody>
      </p:sp>
      <p:sp>
        <p:nvSpPr>
          <p:cNvPr id="6" name="TextBox 5">
            <a:extLst>
              <a:ext uri="{FF2B5EF4-FFF2-40B4-BE49-F238E27FC236}">
                <a16:creationId xmlns:a16="http://schemas.microsoft.com/office/drawing/2014/main" id="{A1AB80B6-00FE-3042-A48C-AD95BAF8F5D3}"/>
              </a:ext>
            </a:extLst>
          </p:cNvPr>
          <p:cNvSpPr txBox="1"/>
          <p:nvPr/>
        </p:nvSpPr>
        <p:spPr>
          <a:xfrm>
            <a:off x="4829907" y="6531530"/>
            <a:ext cx="6131169" cy="646331"/>
          </a:xfrm>
          <a:prstGeom prst="rect">
            <a:avLst/>
          </a:prstGeom>
          <a:noFill/>
        </p:spPr>
        <p:txBody>
          <a:bodyPr wrap="square" rtlCol="0">
            <a:spAutoFit/>
          </a:bodyPr>
          <a:lstStyle/>
          <a:p>
            <a:r>
              <a:rPr lang="en-US" i="1" dirty="0">
                <a:hlinkClick r:id="rId3"/>
              </a:rPr>
              <a:t>https://www.carbonbrief.org/qa-how-do-climate-models-work</a:t>
            </a:r>
            <a:endParaRPr lang="en-US" i="1" dirty="0"/>
          </a:p>
          <a:p>
            <a:endParaRPr lang="en-US" i="1" dirty="0"/>
          </a:p>
        </p:txBody>
      </p:sp>
      <p:pic>
        <p:nvPicPr>
          <p:cNvPr id="8" name="Picture 7">
            <a:extLst>
              <a:ext uri="{FF2B5EF4-FFF2-40B4-BE49-F238E27FC236}">
                <a16:creationId xmlns:a16="http://schemas.microsoft.com/office/drawing/2014/main" id="{BCA63EE4-6890-CB40-A250-6BBBC03059EE}"/>
              </a:ext>
            </a:extLst>
          </p:cNvPr>
          <p:cNvPicPr>
            <a:picLocks noChangeAspect="1"/>
          </p:cNvPicPr>
          <p:nvPr/>
        </p:nvPicPr>
        <p:blipFill>
          <a:blip r:embed="rId4"/>
          <a:stretch>
            <a:fillRect/>
          </a:stretch>
        </p:blipFill>
        <p:spPr>
          <a:xfrm>
            <a:off x="7256460" y="1865868"/>
            <a:ext cx="4735898" cy="3523508"/>
          </a:xfrm>
          <a:prstGeom prst="rect">
            <a:avLst/>
          </a:prstGeom>
        </p:spPr>
      </p:pic>
      <p:sp>
        <p:nvSpPr>
          <p:cNvPr id="9" name="TextBox 8">
            <a:extLst>
              <a:ext uri="{FF2B5EF4-FFF2-40B4-BE49-F238E27FC236}">
                <a16:creationId xmlns:a16="http://schemas.microsoft.com/office/drawing/2014/main" id="{F4A3EBFB-5C16-1845-A0E6-6D9B350184E8}"/>
              </a:ext>
            </a:extLst>
          </p:cNvPr>
          <p:cNvSpPr txBox="1"/>
          <p:nvPr/>
        </p:nvSpPr>
        <p:spPr>
          <a:xfrm>
            <a:off x="7895491" y="5369775"/>
            <a:ext cx="4073237" cy="461665"/>
          </a:xfrm>
          <a:prstGeom prst="rect">
            <a:avLst/>
          </a:prstGeom>
          <a:noFill/>
        </p:spPr>
        <p:txBody>
          <a:bodyPr wrap="square" rtlCol="0">
            <a:spAutoFit/>
          </a:bodyPr>
          <a:lstStyle/>
          <a:p>
            <a:r>
              <a:rPr lang="en-US" sz="1200" i="1" dirty="0">
                <a:hlinkClick r:id="rId5"/>
              </a:rPr>
              <a:t>https://www.jamstec.go.jp/kakushin21/eng/team1.html</a:t>
            </a:r>
            <a:endParaRPr lang="en-US" sz="1200" i="1" dirty="0"/>
          </a:p>
          <a:p>
            <a:endParaRPr lang="en-US" sz="1200" i="1" dirty="0"/>
          </a:p>
        </p:txBody>
      </p:sp>
    </p:spTree>
    <p:extLst>
      <p:ext uri="{BB962C8B-B14F-4D97-AF65-F5344CB8AC3E}">
        <p14:creationId xmlns:p14="http://schemas.microsoft.com/office/powerpoint/2010/main" val="3233587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6129A-F45F-CB4C-8759-8A05B97D7242}"/>
              </a:ext>
            </a:extLst>
          </p:cNvPr>
          <p:cNvSpPr>
            <a:spLocks noGrp="1"/>
          </p:cNvSpPr>
          <p:nvPr>
            <p:ph type="title"/>
          </p:nvPr>
        </p:nvSpPr>
        <p:spPr/>
        <p:txBody>
          <a:bodyPr/>
          <a:lstStyle/>
          <a:p>
            <a:r>
              <a:rPr lang="en-US" dirty="0"/>
              <a:t>Other ways we refer to TEMs</a:t>
            </a:r>
          </a:p>
        </p:txBody>
      </p:sp>
      <p:sp>
        <p:nvSpPr>
          <p:cNvPr id="3" name="Content Placeholder 2">
            <a:extLst>
              <a:ext uri="{FF2B5EF4-FFF2-40B4-BE49-F238E27FC236}">
                <a16:creationId xmlns:a16="http://schemas.microsoft.com/office/drawing/2014/main" id="{B6F8CE7D-3ACF-C448-8438-715D0274C84F}"/>
              </a:ext>
            </a:extLst>
          </p:cNvPr>
          <p:cNvSpPr>
            <a:spLocks noGrp="1"/>
          </p:cNvSpPr>
          <p:nvPr>
            <p:ph idx="1"/>
          </p:nvPr>
        </p:nvSpPr>
        <p:spPr/>
        <p:txBody>
          <a:bodyPr/>
          <a:lstStyle/>
          <a:p>
            <a:r>
              <a:rPr lang="en-US" dirty="0"/>
              <a:t>Land Surface Models (LSMs)</a:t>
            </a:r>
          </a:p>
          <a:p>
            <a:r>
              <a:rPr lang="en-US" dirty="0"/>
              <a:t>Terrestrial Biosphere Models (TBMs)</a:t>
            </a:r>
          </a:p>
          <a:p>
            <a:r>
              <a:rPr lang="en-US" dirty="0"/>
              <a:t>Dynamic (Global) Vegetation Models (DVMs or DGVMs)</a:t>
            </a:r>
          </a:p>
          <a:p>
            <a:endParaRPr lang="en-US" dirty="0"/>
          </a:p>
          <a:p>
            <a:endParaRPr lang="en-US" dirty="0"/>
          </a:p>
          <a:p>
            <a:pPr algn="ctr">
              <a:buFont typeface="Wingdings" pitchFamily="2" charset="2"/>
              <a:buChar char="à"/>
            </a:pPr>
            <a:r>
              <a:rPr lang="en-US" i="1" dirty="0">
                <a:solidFill>
                  <a:schemeClr val="accent6"/>
                </a:solidFill>
                <a:sym typeface="Wingdings" pitchFamily="2" charset="2"/>
              </a:rPr>
              <a:t>Related to their historical development vs current use </a:t>
            </a:r>
          </a:p>
          <a:p>
            <a:pPr marL="0" indent="0" algn="ctr">
              <a:buNone/>
            </a:pPr>
            <a:endParaRPr lang="en-US" i="1" dirty="0">
              <a:sym typeface="Wingdings" pitchFamily="2" charset="2"/>
            </a:endParaRPr>
          </a:p>
          <a:p>
            <a:pPr marL="0" indent="0" algn="ctr">
              <a:buNone/>
            </a:pPr>
            <a:r>
              <a:rPr lang="en-US" i="1" dirty="0">
                <a:solidFill>
                  <a:schemeClr val="accent1"/>
                </a:solidFill>
                <a:sym typeface="Wingdings" pitchFamily="2" charset="2"/>
              </a:rPr>
              <a:t> We will learn about the differences and similarities on Wednesday</a:t>
            </a:r>
            <a:endParaRPr lang="en-US" i="1" dirty="0">
              <a:solidFill>
                <a:schemeClr val="accent1"/>
              </a:solidFill>
            </a:endParaRPr>
          </a:p>
        </p:txBody>
      </p:sp>
      <p:sp>
        <p:nvSpPr>
          <p:cNvPr id="4" name="Slide Number Placeholder 3">
            <a:extLst>
              <a:ext uri="{FF2B5EF4-FFF2-40B4-BE49-F238E27FC236}">
                <a16:creationId xmlns:a16="http://schemas.microsoft.com/office/drawing/2014/main" id="{32E47AE2-89F1-7C46-B511-24EC5ADCABE4}"/>
              </a:ext>
            </a:extLst>
          </p:cNvPr>
          <p:cNvSpPr>
            <a:spLocks noGrp="1"/>
          </p:cNvSpPr>
          <p:nvPr>
            <p:ph type="sldNum" sz="quarter" idx="12"/>
          </p:nvPr>
        </p:nvSpPr>
        <p:spPr/>
        <p:txBody>
          <a:bodyPr/>
          <a:lstStyle/>
          <a:p>
            <a:fld id="{0D3EA2A3-9E4C-0E40-A1FD-275CDDA6F426}" type="slidenum">
              <a:rPr lang="en-US" smtClean="0"/>
              <a:t>4</a:t>
            </a:fld>
            <a:endParaRPr lang="en-US"/>
          </a:p>
        </p:txBody>
      </p:sp>
    </p:spTree>
    <p:extLst>
      <p:ext uri="{BB962C8B-B14F-4D97-AF65-F5344CB8AC3E}">
        <p14:creationId xmlns:p14="http://schemas.microsoft.com/office/powerpoint/2010/main" val="54371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D331-56A3-3940-9D0A-AF794045670D}"/>
              </a:ext>
            </a:extLst>
          </p:cNvPr>
          <p:cNvSpPr>
            <a:spLocks noGrp="1"/>
          </p:cNvSpPr>
          <p:nvPr>
            <p:ph type="title"/>
          </p:nvPr>
        </p:nvSpPr>
        <p:spPr>
          <a:xfrm>
            <a:off x="208808" y="136525"/>
            <a:ext cx="10515600" cy="1325563"/>
          </a:xfrm>
        </p:spPr>
        <p:txBody>
          <a:bodyPr/>
          <a:lstStyle/>
          <a:p>
            <a:r>
              <a:rPr lang="en-US" dirty="0"/>
              <a:t>What’s in a TEM?</a:t>
            </a:r>
          </a:p>
        </p:txBody>
      </p:sp>
      <p:sp>
        <p:nvSpPr>
          <p:cNvPr id="4" name="Slide Number Placeholder 3">
            <a:extLst>
              <a:ext uri="{FF2B5EF4-FFF2-40B4-BE49-F238E27FC236}">
                <a16:creationId xmlns:a16="http://schemas.microsoft.com/office/drawing/2014/main" id="{A9F1F457-3EA3-1B44-8F40-35E633D5DB2A}"/>
              </a:ext>
            </a:extLst>
          </p:cNvPr>
          <p:cNvSpPr>
            <a:spLocks noGrp="1"/>
          </p:cNvSpPr>
          <p:nvPr>
            <p:ph type="sldNum" sz="quarter" idx="12"/>
          </p:nvPr>
        </p:nvSpPr>
        <p:spPr/>
        <p:txBody>
          <a:bodyPr/>
          <a:lstStyle/>
          <a:p>
            <a:fld id="{0D3EA2A3-9E4C-0E40-A1FD-275CDDA6F426}" type="slidenum">
              <a:rPr lang="en-US" smtClean="0"/>
              <a:t>5</a:t>
            </a:fld>
            <a:endParaRPr lang="en-US"/>
          </a:p>
        </p:txBody>
      </p:sp>
      <p:pic>
        <p:nvPicPr>
          <p:cNvPr id="6" name="Picture 5">
            <a:extLst>
              <a:ext uri="{FF2B5EF4-FFF2-40B4-BE49-F238E27FC236}">
                <a16:creationId xmlns:a16="http://schemas.microsoft.com/office/drawing/2014/main" id="{D0462FAE-B0E9-974C-8C6D-FDEDD5AFDE60}"/>
              </a:ext>
            </a:extLst>
          </p:cNvPr>
          <p:cNvPicPr>
            <a:picLocks noChangeAspect="1"/>
          </p:cNvPicPr>
          <p:nvPr/>
        </p:nvPicPr>
        <p:blipFill>
          <a:blip r:embed="rId2"/>
          <a:stretch>
            <a:fillRect/>
          </a:stretch>
        </p:blipFill>
        <p:spPr>
          <a:xfrm>
            <a:off x="2974768" y="1080055"/>
            <a:ext cx="5777346" cy="5655289"/>
          </a:xfrm>
          <a:prstGeom prst="rect">
            <a:avLst/>
          </a:prstGeom>
        </p:spPr>
      </p:pic>
      <p:sp>
        <p:nvSpPr>
          <p:cNvPr id="7" name="TextBox 6">
            <a:extLst>
              <a:ext uri="{FF2B5EF4-FFF2-40B4-BE49-F238E27FC236}">
                <a16:creationId xmlns:a16="http://schemas.microsoft.com/office/drawing/2014/main" id="{64964E0C-A19D-D647-975A-057171161A7E}"/>
              </a:ext>
            </a:extLst>
          </p:cNvPr>
          <p:cNvSpPr txBox="1"/>
          <p:nvPr/>
        </p:nvSpPr>
        <p:spPr>
          <a:xfrm>
            <a:off x="90054" y="6472401"/>
            <a:ext cx="1496291" cy="369332"/>
          </a:xfrm>
          <a:prstGeom prst="rect">
            <a:avLst/>
          </a:prstGeom>
          <a:noFill/>
        </p:spPr>
        <p:txBody>
          <a:bodyPr wrap="square" rtlCol="0">
            <a:spAutoFit/>
          </a:bodyPr>
          <a:lstStyle/>
          <a:p>
            <a:r>
              <a:rPr lang="en-US" i="1" dirty="0" err="1"/>
              <a:t>Bonan</a:t>
            </a:r>
            <a:r>
              <a:rPr lang="en-US" i="1" dirty="0"/>
              <a:t>, 2019</a:t>
            </a:r>
          </a:p>
        </p:txBody>
      </p:sp>
    </p:spTree>
    <p:extLst>
      <p:ext uri="{BB962C8B-B14F-4D97-AF65-F5344CB8AC3E}">
        <p14:creationId xmlns:p14="http://schemas.microsoft.com/office/powerpoint/2010/main" val="8450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6EDC-D655-D541-A72C-475F91E0DA1B}"/>
              </a:ext>
            </a:extLst>
          </p:cNvPr>
          <p:cNvSpPr>
            <a:spLocks noGrp="1"/>
          </p:cNvSpPr>
          <p:nvPr>
            <p:ph type="title"/>
          </p:nvPr>
        </p:nvSpPr>
        <p:spPr/>
        <p:txBody>
          <a:bodyPr/>
          <a:lstStyle/>
          <a:p>
            <a:r>
              <a:rPr lang="en-US" dirty="0"/>
              <a:t>What are TEMs used for?</a:t>
            </a:r>
          </a:p>
        </p:txBody>
      </p:sp>
      <p:sp>
        <p:nvSpPr>
          <p:cNvPr id="3" name="Content Placeholder 2">
            <a:extLst>
              <a:ext uri="{FF2B5EF4-FFF2-40B4-BE49-F238E27FC236}">
                <a16:creationId xmlns:a16="http://schemas.microsoft.com/office/drawing/2014/main" id="{CB915D48-1CDA-A246-B5EC-466114849FC6}"/>
              </a:ext>
            </a:extLst>
          </p:cNvPr>
          <p:cNvSpPr>
            <a:spLocks noGrp="1"/>
          </p:cNvSpPr>
          <p:nvPr>
            <p:ph idx="1"/>
          </p:nvPr>
        </p:nvSpPr>
        <p:spPr>
          <a:xfrm>
            <a:off x="636318" y="1738169"/>
            <a:ext cx="11155877" cy="4199473"/>
          </a:xfrm>
        </p:spPr>
        <p:txBody>
          <a:bodyPr>
            <a:noAutofit/>
          </a:bodyPr>
          <a:lstStyle/>
          <a:p>
            <a:pPr>
              <a:spcBef>
                <a:spcPts val="600"/>
              </a:spcBef>
              <a:spcAft>
                <a:spcPts val="600"/>
              </a:spcAft>
            </a:pPr>
            <a:r>
              <a:rPr lang="en-US" sz="2400" dirty="0"/>
              <a:t>Test ecosystem behavior beyond measurements (in both space and time)</a:t>
            </a:r>
          </a:p>
          <a:p>
            <a:pPr>
              <a:spcBef>
                <a:spcPts val="600"/>
              </a:spcBef>
              <a:spcAft>
                <a:spcPts val="600"/>
              </a:spcAft>
            </a:pPr>
            <a:r>
              <a:rPr lang="en-US" sz="2400" dirty="0"/>
              <a:t>Contains our best knowledge of how interacting systems and processes work.</a:t>
            </a:r>
          </a:p>
          <a:p>
            <a:pPr>
              <a:spcBef>
                <a:spcPts val="600"/>
              </a:spcBef>
              <a:spcAft>
                <a:spcPts val="600"/>
              </a:spcAft>
            </a:pPr>
            <a:r>
              <a:rPr lang="en-US" sz="2400" dirty="0"/>
              <a:t>Response of terrestrial ecosystems to changing climate, rising CO</a:t>
            </a:r>
            <a:r>
              <a:rPr lang="en-US" sz="2400" baseline="-25000" dirty="0"/>
              <a:t>2</a:t>
            </a:r>
            <a:r>
              <a:rPr lang="en-US" sz="2400" dirty="0"/>
              <a:t> and land use/cover change and management</a:t>
            </a:r>
          </a:p>
          <a:p>
            <a:pPr>
              <a:spcBef>
                <a:spcPts val="600"/>
              </a:spcBef>
              <a:spcAft>
                <a:spcPts val="600"/>
              </a:spcAft>
            </a:pPr>
            <a:r>
              <a:rPr lang="en-US" sz="2400" dirty="0"/>
              <a:t>“Feedbacks” of these terrestrial responses to the climate </a:t>
            </a:r>
            <a:r>
              <a:rPr lang="en-US" sz="2400" dirty="0">
                <a:sym typeface="Wingdings" pitchFamily="2" charset="2"/>
              </a:rPr>
              <a:t> influences f</a:t>
            </a:r>
            <a:r>
              <a:rPr lang="en-US" sz="2400" dirty="0"/>
              <a:t>uture climate </a:t>
            </a:r>
            <a:r>
              <a:rPr lang="en-US" sz="2400" i="1" dirty="0"/>
              <a:t>projections</a:t>
            </a:r>
          </a:p>
          <a:p>
            <a:pPr lvl="1">
              <a:spcBef>
                <a:spcPts val="600"/>
              </a:spcBef>
              <a:spcAft>
                <a:spcPts val="600"/>
              </a:spcAft>
            </a:pPr>
            <a:r>
              <a:rPr lang="en-US" sz="2000" dirty="0"/>
              <a:t>Short-term: land-atmosphere feedbacks</a:t>
            </a:r>
          </a:p>
          <a:p>
            <a:pPr lvl="1">
              <a:spcBef>
                <a:spcPts val="600"/>
              </a:spcBef>
              <a:spcAft>
                <a:spcPts val="600"/>
              </a:spcAft>
            </a:pPr>
            <a:r>
              <a:rPr lang="en-US" sz="2000" dirty="0"/>
              <a:t>Longer-term: carbon-climate feedbacks</a:t>
            </a:r>
          </a:p>
          <a:p>
            <a:pPr>
              <a:spcBef>
                <a:spcPts val="600"/>
              </a:spcBef>
              <a:spcAft>
                <a:spcPts val="600"/>
              </a:spcAft>
            </a:pPr>
            <a:r>
              <a:rPr lang="en-US" sz="2400" dirty="0"/>
              <a:t>Can test future “scenarios” of human impacts on biosphere and climate</a:t>
            </a:r>
          </a:p>
          <a:p>
            <a:pPr>
              <a:spcBef>
                <a:spcPts val="600"/>
              </a:spcBef>
              <a:spcAft>
                <a:spcPts val="600"/>
              </a:spcAft>
            </a:pPr>
            <a:r>
              <a:rPr lang="en-US" sz="2400" dirty="0"/>
              <a:t>Can test hypotheses of our process understanding</a:t>
            </a:r>
          </a:p>
          <a:p>
            <a:pPr>
              <a:spcBef>
                <a:spcPts val="600"/>
              </a:spcBef>
              <a:spcAft>
                <a:spcPts val="600"/>
              </a:spcAft>
            </a:pPr>
            <a:r>
              <a:rPr lang="en-US" sz="2400" dirty="0"/>
              <a:t>Research tool to guide data collection</a:t>
            </a:r>
          </a:p>
          <a:p>
            <a:pPr>
              <a:spcBef>
                <a:spcPts val="600"/>
              </a:spcBef>
              <a:spcAft>
                <a:spcPts val="600"/>
              </a:spcAft>
            </a:pPr>
            <a:endParaRPr lang="en-US" sz="2400" dirty="0"/>
          </a:p>
        </p:txBody>
      </p:sp>
      <p:sp>
        <p:nvSpPr>
          <p:cNvPr id="4" name="Slide Number Placeholder 3">
            <a:extLst>
              <a:ext uri="{FF2B5EF4-FFF2-40B4-BE49-F238E27FC236}">
                <a16:creationId xmlns:a16="http://schemas.microsoft.com/office/drawing/2014/main" id="{A9E6D1AF-3B2C-964C-B088-F1E35EB9AC28}"/>
              </a:ext>
            </a:extLst>
          </p:cNvPr>
          <p:cNvSpPr>
            <a:spLocks noGrp="1"/>
          </p:cNvSpPr>
          <p:nvPr>
            <p:ph type="sldNum" sz="quarter" idx="12"/>
          </p:nvPr>
        </p:nvSpPr>
        <p:spPr/>
        <p:txBody>
          <a:bodyPr/>
          <a:lstStyle/>
          <a:p>
            <a:fld id="{0D3EA2A3-9E4C-0E40-A1FD-275CDDA6F426}" type="slidenum">
              <a:rPr lang="en-US" smtClean="0"/>
              <a:t>6</a:t>
            </a:fld>
            <a:endParaRPr lang="en-US"/>
          </a:p>
        </p:txBody>
      </p:sp>
    </p:spTree>
    <p:extLst>
      <p:ext uri="{BB962C8B-B14F-4D97-AF65-F5344CB8AC3E}">
        <p14:creationId xmlns:p14="http://schemas.microsoft.com/office/powerpoint/2010/main" val="457612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BC27-A14D-9B40-BE98-C9C91D9E95A8}"/>
              </a:ext>
            </a:extLst>
          </p:cNvPr>
          <p:cNvSpPr>
            <a:spLocks noGrp="1"/>
          </p:cNvSpPr>
          <p:nvPr>
            <p:ph type="title"/>
          </p:nvPr>
        </p:nvSpPr>
        <p:spPr/>
        <p:txBody>
          <a:bodyPr/>
          <a:lstStyle/>
          <a:p>
            <a:r>
              <a:rPr lang="en-US" dirty="0"/>
              <a:t>Why study terrestrial ecosystem modeling?</a:t>
            </a:r>
          </a:p>
        </p:txBody>
      </p:sp>
      <p:sp>
        <p:nvSpPr>
          <p:cNvPr id="3" name="Content Placeholder 2">
            <a:extLst>
              <a:ext uri="{FF2B5EF4-FFF2-40B4-BE49-F238E27FC236}">
                <a16:creationId xmlns:a16="http://schemas.microsoft.com/office/drawing/2014/main" id="{A5A7DAB3-F908-0F4D-A689-8AA6D41ABF18}"/>
              </a:ext>
            </a:extLst>
          </p:cNvPr>
          <p:cNvSpPr>
            <a:spLocks noGrp="1"/>
          </p:cNvSpPr>
          <p:nvPr>
            <p:ph idx="1"/>
          </p:nvPr>
        </p:nvSpPr>
        <p:spPr/>
        <p:txBody>
          <a:bodyPr/>
          <a:lstStyle/>
          <a:p>
            <a:r>
              <a:rPr lang="en-US" dirty="0"/>
              <a:t>Better understand:</a:t>
            </a:r>
          </a:p>
          <a:p>
            <a:pPr lvl="1"/>
            <a:r>
              <a:rPr lang="en-US" dirty="0"/>
              <a:t>what is in these models</a:t>
            </a:r>
          </a:p>
          <a:p>
            <a:pPr lvl="1"/>
            <a:r>
              <a:rPr lang="en-US" dirty="0"/>
              <a:t>how mathematical models work </a:t>
            </a:r>
            <a:r>
              <a:rPr lang="en-US" dirty="0">
                <a:sym typeface="Wingdings" pitchFamily="2" charset="2"/>
              </a:rPr>
              <a:t> simplifications of real-world processes</a:t>
            </a:r>
          </a:p>
          <a:p>
            <a:pPr lvl="1"/>
            <a:r>
              <a:rPr lang="en-US" dirty="0">
                <a:sym typeface="Wingdings" pitchFamily="2" charset="2"/>
              </a:rPr>
              <a:t>advantages and limitations of the models</a:t>
            </a:r>
          </a:p>
          <a:p>
            <a:pPr lvl="1"/>
            <a:r>
              <a:rPr lang="en-US" dirty="0">
                <a:sym typeface="Wingdings" pitchFamily="2" charset="2"/>
              </a:rPr>
              <a:t>how TEMs fit within earth system models</a:t>
            </a:r>
          </a:p>
          <a:p>
            <a:pPr lvl="1"/>
            <a:r>
              <a:rPr lang="en-US" dirty="0">
                <a:sym typeface="Wingdings" pitchFamily="2" charset="2"/>
              </a:rPr>
              <a:t>I</a:t>
            </a:r>
            <a:r>
              <a:rPr lang="en-US" dirty="0"/>
              <a:t>PCC climate change projections/reports and impact assessments</a:t>
            </a:r>
          </a:p>
          <a:p>
            <a:pPr lvl="1"/>
            <a:r>
              <a:rPr lang="en-US" dirty="0"/>
              <a:t>latest model experiments </a:t>
            </a:r>
            <a:r>
              <a:rPr lang="en-US" dirty="0">
                <a:sym typeface="Wingdings" pitchFamily="2" charset="2"/>
              </a:rPr>
              <a:t> will be in the news a lot over next few years</a:t>
            </a:r>
          </a:p>
          <a:p>
            <a:pPr lvl="1"/>
            <a:r>
              <a:rPr lang="en-US" dirty="0">
                <a:sym typeface="Wingdings" pitchFamily="2" charset="2"/>
              </a:rPr>
              <a:t>link to your work/research</a:t>
            </a:r>
          </a:p>
          <a:p>
            <a:pPr lvl="1"/>
            <a:endParaRPr lang="en-US" dirty="0"/>
          </a:p>
          <a:p>
            <a:endParaRPr lang="en-US" dirty="0"/>
          </a:p>
        </p:txBody>
      </p:sp>
      <p:sp>
        <p:nvSpPr>
          <p:cNvPr id="4" name="Slide Number Placeholder 3">
            <a:extLst>
              <a:ext uri="{FF2B5EF4-FFF2-40B4-BE49-F238E27FC236}">
                <a16:creationId xmlns:a16="http://schemas.microsoft.com/office/drawing/2014/main" id="{B276FD1E-C2BB-3040-A48C-3031813354AF}"/>
              </a:ext>
            </a:extLst>
          </p:cNvPr>
          <p:cNvSpPr>
            <a:spLocks noGrp="1"/>
          </p:cNvSpPr>
          <p:nvPr>
            <p:ph type="sldNum" sz="quarter" idx="12"/>
          </p:nvPr>
        </p:nvSpPr>
        <p:spPr/>
        <p:txBody>
          <a:bodyPr/>
          <a:lstStyle/>
          <a:p>
            <a:fld id="{0D3EA2A3-9E4C-0E40-A1FD-275CDDA6F426}" type="slidenum">
              <a:rPr lang="en-US" smtClean="0"/>
              <a:t>7</a:t>
            </a:fld>
            <a:endParaRPr lang="en-US"/>
          </a:p>
        </p:txBody>
      </p:sp>
    </p:spTree>
    <p:extLst>
      <p:ext uri="{BB962C8B-B14F-4D97-AF65-F5344CB8AC3E}">
        <p14:creationId xmlns:p14="http://schemas.microsoft.com/office/powerpoint/2010/main" val="418906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2373DCD4-4442-B94A-9CC7-758755747BFB}"/>
              </a:ext>
            </a:extLst>
          </p:cNvPr>
          <p:cNvPicPr>
            <a:picLocks noChangeAspect="1"/>
          </p:cNvPicPr>
          <p:nvPr/>
        </p:nvPicPr>
        <p:blipFill>
          <a:blip r:embed="rId2"/>
          <a:stretch>
            <a:fillRect/>
          </a:stretch>
        </p:blipFill>
        <p:spPr>
          <a:xfrm>
            <a:off x="0" y="1370295"/>
            <a:ext cx="5136209" cy="2038875"/>
          </a:xfrm>
          <a:prstGeom prst="rect">
            <a:avLst/>
          </a:prstGeom>
        </p:spPr>
      </p:pic>
      <p:sp>
        <p:nvSpPr>
          <p:cNvPr id="2" name="Title 1">
            <a:extLst>
              <a:ext uri="{FF2B5EF4-FFF2-40B4-BE49-F238E27FC236}">
                <a16:creationId xmlns:a16="http://schemas.microsoft.com/office/drawing/2014/main" id="{811C245C-E44C-4943-AC2E-B46CD7416A99}"/>
              </a:ext>
            </a:extLst>
          </p:cNvPr>
          <p:cNvSpPr>
            <a:spLocks noGrp="1"/>
          </p:cNvSpPr>
          <p:nvPr>
            <p:ph type="title"/>
          </p:nvPr>
        </p:nvSpPr>
        <p:spPr>
          <a:xfrm>
            <a:off x="339436" y="136525"/>
            <a:ext cx="10515600" cy="1325563"/>
          </a:xfrm>
        </p:spPr>
        <p:txBody>
          <a:bodyPr/>
          <a:lstStyle/>
          <a:p>
            <a:r>
              <a:rPr lang="en-US" dirty="0"/>
              <a:t>TEMs in the news…</a:t>
            </a:r>
          </a:p>
        </p:txBody>
      </p:sp>
      <p:sp>
        <p:nvSpPr>
          <p:cNvPr id="4" name="Slide Number Placeholder 3">
            <a:extLst>
              <a:ext uri="{FF2B5EF4-FFF2-40B4-BE49-F238E27FC236}">
                <a16:creationId xmlns:a16="http://schemas.microsoft.com/office/drawing/2014/main" id="{83B3C86D-2019-DA4A-9420-B6ED946573D3}"/>
              </a:ext>
            </a:extLst>
          </p:cNvPr>
          <p:cNvSpPr>
            <a:spLocks noGrp="1"/>
          </p:cNvSpPr>
          <p:nvPr>
            <p:ph type="sldNum" sz="quarter" idx="12"/>
          </p:nvPr>
        </p:nvSpPr>
        <p:spPr/>
        <p:txBody>
          <a:bodyPr/>
          <a:lstStyle/>
          <a:p>
            <a:fld id="{0D3EA2A3-9E4C-0E40-A1FD-275CDDA6F426}" type="slidenum">
              <a:rPr lang="en-US" smtClean="0"/>
              <a:t>8</a:t>
            </a:fld>
            <a:endParaRPr lang="en-US"/>
          </a:p>
        </p:txBody>
      </p:sp>
      <p:pic>
        <p:nvPicPr>
          <p:cNvPr id="6" name="Picture 5">
            <a:extLst>
              <a:ext uri="{FF2B5EF4-FFF2-40B4-BE49-F238E27FC236}">
                <a16:creationId xmlns:a16="http://schemas.microsoft.com/office/drawing/2014/main" id="{95725F41-755C-FA40-93EB-7FB34E513FA7}"/>
              </a:ext>
            </a:extLst>
          </p:cNvPr>
          <p:cNvPicPr>
            <a:picLocks noChangeAspect="1"/>
          </p:cNvPicPr>
          <p:nvPr/>
        </p:nvPicPr>
        <p:blipFill>
          <a:blip r:embed="rId3"/>
          <a:stretch>
            <a:fillRect/>
          </a:stretch>
        </p:blipFill>
        <p:spPr>
          <a:xfrm>
            <a:off x="6466149" y="36037"/>
            <a:ext cx="5725851" cy="933458"/>
          </a:xfrm>
          <a:prstGeom prst="rect">
            <a:avLst/>
          </a:prstGeom>
        </p:spPr>
      </p:pic>
      <p:pic>
        <p:nvPicPr>
          <p:cNvPr id="8" name="Picture 7">
            <a:extLst>
              <a:ext uri="{FF2B5EF4-FFF2-40B4-BE49-F238E27FC236}">
                <a16:creationId xmlns:a16="http://schemas.microsoft.com/office/drawing/2014/main" id="{D3E1C522-5D7A-734A-8521-6FCEC361EDAC}"/>
              </a:ext>
            </a:extLst>
          </p:cNvPr>
          <p:cNvPicPr>
            <a:picLocks noChangeAspect="1"/>
          </p:cNvPicPr>
          <p:nvPr/>
        </p:nvPicPr>
        <p:blipFill>
          <a:blip r:embed="rId4"/>
          <a:stretch>
            <a:fillRect/>
          </a:stretch>
        </p:blipFill>
        <p:spPr>
          <a:xfrm>
            <a:off x="7338951" y="1009125"/>
            <a:ext cx="4853049" cy="2761217"/>
          </a:xfrm>
          <a:prstGeom prst="rect">
            <a:avLst/>
          </a:prstGeom>
        </p:spPr>
      </p:pic>
      <p:pic>
        <p:nvPicPr>
          <p:cNvPr id="11" name="Picture 10">
            <a:extLst>
              <a:ext uri="{FF2B5EF4-FFF2-40B4-BE49-F238E27FC236}">
                <a16:creationId xmlns:a16="http://schemas.microsoft.com/office/drawing/2014/main" id="{22C1AAC1-AF20-374B-80DB-195525DCF51F}"/>
              </a:ext>
            </a:extLst>
          </p:cNvPr>
          <p:cNvPicPr>
            <a:picLocks noChangeAspect="1"/>
          </p:cNvPicPr>
          <p:nvPr/>
        </p:nvPicPr>
        <p:blipFill>
          <a:blip r:embed="rId5"/>
          <a:stretch>
            <a:fillRect/>
          </a:stretch>
        </p:blipFill>
        <p:spPr>
          <a:xfrm>
            <a:off x="4307149" y="3048000"/>
            <a:ext cx="4318000" cy="3810000"/>
          </a:xfrm>
          <a:prstGeom prst="rect">
            <a:avLst/>
          </a:prstGeom>
        </p:spPr>
      </p:pic>
      <p:pic>
        <p:nvPicPr>
          <p:cNvPr id="9" name="Picture 8" descr="A satellite dish in a field&#10;&#10;Description automatically generated with low confidence">
            <a:extLst>
              <a:ext uri="{FF2B5EF4-FFF2-40B4-BE49-F238E27FC236}">
                <a16:creationId xmlns:a16="http://schemas.microsoft.com/office/drawing/2014/main" id="{8EA0D9DD-FF4E-744A-B18A-BDD05B873BB8}"/>
              </a:ext>
            </a:extLst>
          </p:cNvPr>
          <p:cNvPicPr>
            <a:picLocks noChangeAspect="1"/>
          </p:cNvPicPr>
          <p:nvPr/>
        </p:nvPicPr>
        <p:blipFill>
          <a:blip r:embed="rId6"/>
          <a:stretch>
            <a:fillRect/>
          </a:stretch>
        </p:blipFill>
        <p:spPr>
          <a:xfrm>
            <a:off x="0" y="3448831"/>
            <a:ext cx="3746500" cy="2806700"/>
          </a:xfrm>
          <a:prstGeom prst="rect">
            <a:avLst/>
          </a:prstGeom>
        </p:spPr>
      </p:pic>
    </p:spTree>
    <p:extLst>
      <p:ext uri="{BB962C8B-B14F-4D97-AF65-F5344CB8AC3E}">
        <p14:creationId xmlns:p14="http://schemas.microsoft.com/office/powerpoint/2010/main" val="1996869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with medium confidence">
            <a:extLst>
              <a:ext uri="{FF2B5EF4-FFF2-40B4-BE49-F238E27FC236}">
                <a16:creationId xmlns:a16="http://schemas.microsoft.com/office/drawing/2014/main" id="{DDCCF5EA-A071-BA42-ABFE-12B1302616F0}"/>
              </a:ext>
            </a:extLst>
          </p:cNvPr>
          <p:cNvPicPr>
            <a:picLocks noChangeAspect="1"/>
          </p:cNvPicPr>
          <p:nvPr/>
        </p:nvPicPr>
        <p:blipFill>
          <a:blip r:embed="rId2"/>
          <a:stretch>
            <a:fillRect/>
          </a:stretch>
        </p:blipFill>
        <p:spPr>
          <a:xfrm>
            <a:off x="103740" y="1144035"/>
            <a:ext cx="5836974" cy="1347694"/>
          </a:xfrm>
          <a:prstGeom prst="rect">
            <a:avLst/>
          </a:prstGeom>
        </p:spPr>
      </p:pic>
      <p:pic>
        <p:nvPicPr>
          <p:cNvPr id="9" name="Picture 8" descr="A close-up of a circuit board&#10;&#10;Description automatically generated with low confidence">
            <a:extLst>
              <a:ext uri="{FF2B5EF4-FFF2-40B4-BE49-F238E27FC236}">
                <a16:creationId xmlns:a16="http://schemas.microsoft.com/office/drawing/2014/main" id="{6EC18178-55FF-B14D-80D0-C5B1E27E7FFB}"/>
              </a:ext>
            </a:extLst>
          </p:cNvPr>
          <p:cNvPicPr>
            <a:picLocks noChangeAspect="1"/>
          </p:cNvPicPr>
          <p:nvPr/>
        </p:nvPicPr>
        <p:blipFill>
          <a:blip r:embed="rId3"/>
          <a:stretch>
            <a:fillRect/>
          </a:stretch>
        </p:blipFill>
        <p:spPr>
          <a:xfrm>
            <a:off x="103741" y="2286377"/>
            <a:ext cx="4294768" cy="2874559"/>
          </a:xfrm>
          <a:prstGeom prst="rect">
            <a:avLst/>
          </a:prstGeom>
        </p:spPr>
      </p:pic>
      <p:sp>
        <p:nvSpPr>
          <p:cNvPr id="2" name="Title 1">
            <a:extLst>
              <a:ext uri="{FF2B5EF4-FFF2-40B4-BE49-F238E27FC236}">
                <a16:creationId xmlns:a16="http://schemas.microsoft.com/office/drawing/2014/main" id="{811C245C-E44C-4943-AC2E-B46CD7416A99}"/>
              </a:ext>
            </a:extLst>
          </p:cNvPr>
          <p:cNvSpPr>
            <a:spLocks noGrp="1"/>
          </p:cNvSpPr>
          <p:nvPr>
            <p:ph type="title"/>
          </p:nvPr>
        </p:nvSpPr>
        <p:spPr>
          <a:xfrm>
            <a:off x="339436" y="136525"/>
            <a:ext cx="10515600" cy="1325563"/>
          </a:xfrm>
        </p:spPr>
        <p:txBody>
          <a:bodyPr/>
          <a:lstStyle/>
          <a:p>
            <a:r>
              <a:rPr lang="en-US" dirty="0"/>
              <a:t>TEMs in the news…</a:t>
            </a:r>
          </a:p>
        </p:txBody>
      </p:sp>
      <p:sp>
        <p:nvSpPr>
          <p:cNvPr id="4" name="Slide Number Placeholder 3">
            <a:extLst>
              <a:ext uri="{FF2B5EF4-FFF2-40B4-BE49-F238E27FC236}">
                <a16:creationId xmlns:a16="http://schemas.microsoft.com/office/drawing/2014/main" id="{83B3C86D-2019-DA4A-9420-B6ED946573D3}"/>
              </a:ext>
            </a:extLst>
          </p:cNvPr>
          <p:cNvSpPr>
            <a:spLocks noGrp="1"/>
          </p:cNvSpPr>
          <p:nvPr>
            <p:ph type="sldNum" sz="quarter" idx="12"/>
          </p:nvPr>
        </p:nvSpPr>
        <p:spPr/>
        <p:txBody>
          <a:bodyPr/>
          <a:lstStyle/>
          <a:p>
            <a:fld id="{0D3EA2A3-9E4C-0E40-A1FD-275CDDA6F426}" type="slidenum">
              <a:rPr lang="en-US" smtClean="0"/>
              <a:t>9</a:t>
            </a:fld>
            <a:endParaRPr lang="en-US"/>
          </a:p>
        </p:txBody>
      </p:sp>
      <p:pic>
        <p:nvPicPr>
          <p:cNvPr id="5" name="Picture 4" descr="Graphical user interface, text, email&#10;&#10;Description automatically generated">
            <a:extLst>
              <a:ext uri="{FF2B5EF4-FFF2-40B4-BE49-F238E27FC236}">
                <a16:creationId xmlns:a16="http://schemas.microsoft.com/office/drawing/2014/main" id="{C76C652C-EF2E-5B42-85E2-A4316106CE02}"/>
              </a:ext>
            </a:extLst>
          </p:cNvPr>
          <p:cNvPicPr>
            <a:picLocks noChangeAspect="1"/>
          </p:cNvPicPr>
          <p:nvPr/>
        </p:nvPicPr>
        <p:blipFill>
          <a:blip r:embed="rId4"/>
          <a:stretch>
            <a:fillRect/>
          </a:stretch>
        </p:blipFill>
        <p:spPr>
          <a:xfrm>
            <a:off x="6705600" y="73714"/>
            <a:ext cx="5486400" cy="1781666"/>
          </a:xfrm>
          <a:prstGeom prst="rect">
            <a:avLst/>
          </a:prstGeom>
        </p:spPr>
      </p:pic>
      <p:pic>
        <p:nvPicPr>
          <p:cNvPr id="7" name="Picture 6" descr="A picture containing tree, outdoor, plant, forest&#10;&#10;Description automatically generated">
            <a:extLst>
              <a:ext uri="{FF2B5EF4-FFF2-40B4-BE49-F238E27FC236}">
                <a16:creationId xmlns:a16="http://schemas.microsoft.com/office/drawing/2014/main" id="{58C35165-753B-124E-9C24-A1A4E84EAA0B}"/>
              </a:ext>
            </a:extLst>
          </p:cNvPr>
          <p:cNvPicPr>
            <a:picLocks noChangeAspect="1"/>
          </p:cNvPicPr>
          <p:nvPr/>
        </p:nvPicPr>
        <p:blipFill>
          <a:blip r:embed="rId5"/>
          <a:stretch>
            <a:fillRect/>
          </a:stretch>
        </p:blipFill>
        <p:spPr>
          <a:xfrm>
            <a:off x="7424339" y="1918191"/>
            <a:ext cx="4767661" cy="3176454"/>
          </a:xfrm>
          <a:prstGeom prst="rect">
            <a:avLst/>
          </a:prstGeom>
        </p:spPr>
      </p:pic>
      <p:pic>
        <p:nvPicPr>
          <p:cNvPr id="16" name="Picture 15">
            <a:extLst>
              <a:ext uri="{FF2B5EF4-FFF2-40B4-BE49-F238E27FC236}">
                <a16:creationId xmlns:a16="http://schemas.microsoft.com/office/drawing/2014/main" id="{1F4CE2BC-9DC4-0A47-B552-D3C38329699C}"/>
              </a:ext>
            </a:extLst>
          </p:cNvPr>
          <p:cNvPicPr>
            <a:picLocks noChangeAspect="1"/>
          </p:cNvPicPr>
          <p:nvPr/>
        </p:nvPicPr>
        <p:blipFill>
          <a:blip r:embed="rId6"/>
          <a:stretch>
            <a:fillRect/>
          </a:stretch>
        </p:blipFill>
        <p:spPr>
          <a:xfrm>
            <a:off x="3431594" y="2819153"/>
            <a:ext cx="4767661" cy="4038847"/>
          </a:xfrm>
          <a:prstGeom prst="rect">
            <a:avLst/>
          </a:prstGeom>
        </p:spPr>
      </p:pic>
    </p:spTree>
    <p:extLst>
      <p:ext uri="{BB962C8B-B14F-4D97-AF65-F5344CB8AC3E}">
        <p14:creationId xmlns:p14="http://schemas.microsoft.com/office/powerpoint/2010/main" val="801193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11175</TotalTime>
  <Words>1284</Words>
  <Application>Microsoft Macintosh PowerPoint</Application>
  <PresentationFormat>Widescreen</PresentationFormat>
  <Paragraphs>179</Paragraphs>
  <Slides>28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Avenir Book</vt:lpstr>
      <vt:lpstr>Bell MT</vt:lpstr>
      <vt:lpstr>Calibri</vt:lpstr>
      <vt:lpstr>Calibri Light</vt:lpstr>
      <vt:lpstr>Times</vt:lpstr>
      <vt:lpstr>Wingdings</vt:lpstr>
      <vt:lpstr>Office Theme</vt:lpstr>
      <vt:lpstr>Introduction to G481/581: Terrestrial Ecosystem Modeling</vt:lpstr>
      <vt:lpstr> Mini biography and research</vt:lpstr>
      <vt:lpstr>What is a Terrestrial Ecosystem Model?</vt:lpstr>
      <vt:lpstr>Other ways we refer to TEMs</vt:lpstr>
      <vt:lpstr>What’s in a TEM?</vt:lpstr>
      <vt:lpstr>What are TEMs used for?</vt:lpstr>
      <vt:lpstr>Why study terrestrial ecosystem modeling?</vt:lpstr>
      <vt:lpstr>TEMs in the news…</vt:lpstr>
      <vt:lpstr>TEMs in the news…</vt:lpstr>
      <vt:lpstr>Learning Outcomes</vt:lpstr>
      <vt:lpstr>Course format – 1st part</vt:lpstr>
      <vt:lpstr>Introductory paper discussion</vt:lpstr>
      <vt:lpstr>Introductory paper discussion</vt:lpstr>
      <vt:lpstr>Course format – 2nd part</vt:lpstr>
      <vt:lpstr>In-class exercises</vt:lpstr>
      <vt:lpstr>Course format – 3rd part</vt:lpstr>
      <vt:lpstr>Class Project</vt:lpstr>
      <vt:lpstr>Schedule</vt:lpstr>
      <vt:lpstr>Class Project: possible topics</vt:lpstr>
      <vt:lpstr>Reading scientific journal articles (papers) for the in-class project</vt:lpstr>
      <vt:lpstr>Course format</vt:lpstr>
      <vt:lpstr>Course format</vt:lpstr>
      <vt:lpstr>Grading breakdown</vt:lpstr>
      <vt:lpstr>Textbook</vt:lpstr>
      <vt:lpstr>Lecture slides…</vt:lpstr>
      <vt:lpstr>Equations! How much math do you need to know?</vt:lpstr>
      <vt:lpstr>Extra credit</vt:lpstr>
      <vt:lpstr>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MacBean, Natasha Louise</cp:lastModifiedBy>
  <cp:revision>156</cp:revision>
  <dcterms:created xsi:type="dcterms:W3CDTF">2020-01-06T21:00:45Z</dcterms:created>
  <dcterms:modified xsi:type="dcterms:W3CDTF">2021-08-23T11:47:04Z</dcterms:modified>
</cp:coreProperties>
</file>